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6" r:id="rId3"/>
    <p:sldId id="259" r:id="rId4"/>
    <p:sldId id="372" r:id="rId5"/>
    <p:sldId id="374" r:id="rId6"/>
    <p:sldId id="375" r:id="rId7"/>
    <p:sldId id="377" r:id="rId8"/>
    <p:sldId id="376" r:id="rId9"/>
    <p:sldId id="378" r:id="rId10"/>
    <p:sldId id="379" r:id="rId11"/>
    <p:sldId id="405" r:id="rId12"/>
    <p:sldId id="404" r:id="rId13"/>
    <p:sldId id="406" r:id="rId14"/>
    <p:sldId id="407" r:id="rId15"/>
    <p:sldId id="408" r:id="rId16"/>
    <p:sldId id="409" r:id="rId17"/>
    <p:sldId id="382" r:id="rId18"/>
    <p:sldId id="410" r:id="rId19"/>
    <p:sldId id="411" r:id="rId20"/>
    <p:sldId id="412" r:id="rId21"/>
    <p:sldId id="413" r:id="rId22"/>
    <p:sldId id="4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91" autoAdjust="0"/>
    <p:restoredTop sz="97410" autoAdjust="0"/>
  </p:normalViewPr>
  <p:slideViewPr>
    <p:cSldViewPr>
      <p:cViewPr>
        <p:scale>
          <a:sx n="70" d="100"/>
          <a:sy n="70" d="100"/>
        </p:scale>
        <p:origin x="-10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AE11-85DC-44B4-959F-EA991D66E3DB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DAD79-13D8-4537-B645-01D5BF778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511A-7448-400E-A512-EC6F3A031F05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7C52-EC11-42CE-8B25-117A7AA9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7C52-EC11-42CE-8B25-117A7AA99A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B61E-D2CB-4E59-8671-A97678E7E57E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C120C-AF64-40B6-8B41-E3A969DCCFC6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A8D66-F778-4A1C-B306-A616B63276BE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C3E41-5D36-45A1-8C82-2708EE461253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A4ACDD-E566-42A7-A5B4-F18F74FA3E6A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312175-A00C-45C3-A6B2-DA1574B1B427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6FDEA-AE2E-4BCC-A09F-C561AE6A1862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E732F-657D-4BF0-AE84-2840A9283BEB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EA514-9AE2-4273-9191-2DB27ADB539A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B4E4-CBC0-4BE3-8979-268C0B3729FA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DDE96-8F9A-4055-A16B-CA4C52290AE4}" type="datetime1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E49D88A-5B71-4C2C-A0F1-7BF545D5170F}" type="datetime1">
              <a:rPr lang="en-US" smtClean="0"/>
              <a:pPr algn="r" eaLnBrk="1" latinLnBrk="0" hangingPunct="1"/>
              <a:t>5/3/2009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6600" y="817563"/>
            <a:ext cx="4000500" cy="52022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تکامل مرز فعال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585403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1462206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استفاده از میدان نیروی خودنسبی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به عنوان نیروی خارجی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187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2064603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تکامل بر اساس فرمولبندی نیروی دینامیکی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812448"/>
            <a:ext cx="2276475" cy="3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Notched Right Arrow 23"/>
          <p:cNvSpPr/>
          <p:nvPr/>
        </p:nvSpPr>
        <p:spPr>
          <a:xfrm flipH="1">
            <a:off x="8382000" y="429955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66800" y="4176355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کنترل محدود جذب نیروها با استفاده از تعداد مقیاس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موجک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34290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تعداد مقیاس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موجک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8686800" y="35814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4486275" cy="68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تکامل مرز فعال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585403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1462206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با افزایش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مقیاس موجک دامنه اثر نیروها افزایش می یاید در حالی که با کاهش مقیاس جزئیات مرز با دقت بالاتری استخراج می گردند.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514600"/>
            <a:ext cx="67752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بررسی حساسیت به پارامترها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585403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1462206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شکل مصنوعی مورد استفاده در ارزیابی ها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047875"/>
            <a:ext cx="31337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Notched Right Arrow 16"/>
          <p:cNvSpPr/>
          <p:nvPr/>
        </p:nvSpPr>
        <p:spPr>
          <a:xfrm flipH="1">
            <a:off x="8382000" y="4245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90600" y="41220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خطای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تطبیق (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معیار ارزیابی پاسخ 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ها):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خطای تطبیق هر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پیکسل از منحنی حاصل عبارت است فاصله اقلیدوسی تا نزدیکترین پیکسل از مرز مطلوب.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9" name="Notched Right Arrow 18"/>
          <p:cNvSpPr/>
          <p:nvPr/>
        </p:nvSpPr>
        <p:spPr>
          <a:xfrm flipH="1">
            <a:off x="8382000" y="5235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90600" y="51126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دو معیار برای ارزیابی خطای کل مرز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حاصل عبارت است از ماکزیمم و متوسط خطای تطبیق همه پیکسلهای آن.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بررسی حساسیت ... (ادامه) </a:t>
            </a:r>
            <a:r>
              <a:rPr lang="fa-IR" sz="2800" dirty="0" smtClean="0">
                <a:cs typeface="B Nazanin" pitchFamily="2" charset="-78"/>
              </a:rPr>
              <a:t>– تعداد مقیاس موجک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585403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1462206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متوسط و ماکزیمم خطای تطبیق به ازای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n=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2,3,4,5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در محدوده به ترتیب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[0.98,1.06]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و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[0.52,0.56]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بوده است.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19" name="Notched Right Arrow 18"/>
          <p:cNvSpPr/>
          <p:nvPr/>
        </p:nvSpPr>
        <p:spPr>
          <a:xfrm flipH="1">
            <a:off x="8382000" y="2568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90600" y="24456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لذا چنانچه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تعداد مقیاسهای موجک به اندازه کافی بزرگ باشد، الگوریتم پیشنهادی حساسیت چندانی به آن نخواهد داشت.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بررسی حساسیت ... (ادامه) </a:t>
            </a:r>
            <a:r>
              <a:rPr lang="fa-IR" sz="2800" dirty="0" smtClean="0">
                <a:cs typeface="B Nazanin" pitchFamily="2" charset="-78"/>
              </a:rPr>
              <a:t>– ضریب جریمه فاصله </a:t>
            </a:r>
            <a:r>
              <a:rPr lang="en-US" sz="2800" i="1" dirty="0" err="1" smtClean="0">
                <a:cs typeface="B Nazanin" pitchFamily="2" charset="-78"/>
              </a:rPr>
              <a:t>k</a:t>
            </a:r>
            <a:r>
              <a:rPr lang="en-US" sz="2800" i="1" baseline="-25000" dirty="0" err="1" smtClean="0">
                <a:cs typeface="B Nazanin" pitchFamily="2" charset="-78"/>
              </a:rPr>
              <a:t>d</a:t>
            </a:r>
            <a:r>
              <a:rPr lang="fa-IR" sz="2800" dirty="0" smtClean="0">
                <a:cs typeface="B Nazanin" pitchFamily="2" charset="-78"/>
              </a:rPr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41900" y="1447800"/>
            <a:ext cx="3276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/>
            <a:r>
              <a:rPr kumimoji="0" lang="fa-IR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B Nazanin" pitchFamily="2" charset="-78"/>
              </a:rPr>
              <a:t>مقدار بهینه</a:t>
            </a:r>
            <a:r>
              <a:rPr kumimoji="0" lang="fa-IR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32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kern="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fa-IR" sz="2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2" name="Notched Right Arrow 11"/>
          <p:cNvSpPr/>
          <p:nvPr/>
        </p:nvSpPr>
        <p:spPr>
          <a:xfrm flipH="1">
            <a:off x="8305800" y="1715075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112164"/>
            <a:ext cx="6172200" cy="451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بررسی حساسیت ... (ادامه) </a:t>
            </a:r>
            <a:r>
              <a:rPr lang="fa-IR" sz="2700" dirty="0" smtClean="0">
                <a:cs typeface="B Nazanin" pitchFamily="2" charset="-78"/>
              </a:rPr>
              <a:t>– آستانه دامنه نیروهای گوسی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12" name="Notched Right Arrow 11"/>
          <p:cNvSpPr/>
          <p:nvPr/>
        </p:nvSpPr>
        <p:spPr>
          <a:xfrm flipH="1">
            <a:off x="8305800" y="1715075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362200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43200" y="1610380"/>
            <a:ext cx="556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en-US" sz="2400" i="1" dirty="0" smtClean="0">
                <a:latin typeface="Times New Roman"/>
                <a:ea typeface="Times New Roman"/>
              </a:rPr>
              <a:t>θ</a:t>
            </a:r>
            <a:r>
              <a:rPr lang="en-US" sz="2400" dirty="0" smtClean="0">
                <a:latin typeface="Times New Roman"/>
                <a:ea typeface="Times New Roman"/>
              </a:rPr>
              <a:t>&lt;0.6</a:t>
            </a:r>
            <a:endParaRPr kumimoji="0" lang="fa-IR" sz="2800" b="0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بررسی حساسیت ... (ادامه) </a:t>
            </a:r>
            <a:r>
              <a:rPr lang="fa-IR" sz="2700" dirty="0" smtClean="0">
                <a:cs typeface="B Nazanin" pitchFamily="2" charset="-78"/>
              </a:rPr>
              <a:t>– آستانه دامنه نیروهای گوسی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3163" y="1295400"/>
            <a:ext cx="68926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 </a:t>
            </a:r>
            <a:r>
              <a:rPr lang="fa-IR" sz="2800" dirty="0" smtClean="0">
                <a:cs typeface="B Nazanin" pitchFamily="2" charset="-78"/>
              </a:rPr>
              <a:t>– در ناحیه بندی تصاویر </a:t>
            </a:r>
            <a:r>
              <a:rPr lang="en-US" sz="2400" dirty="0" smtClean="0">
                <a:cs typeface="B Nazanin" pitchFamily="2" charset="-78"/>
              </a:rPr>
              <a:t>MRI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قلبی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933575"/>
            <a:ext cx="59912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 </a:t>
            </a:r>
            <a:r>
              <a:rPr lang="fa-IR" sz="2800" dirty="0" smtClean="0">
                <a:cs typeface="B Nazanin" pitchFamily="2" charset="-78"/>
              </a:rPr>
              <a:t>– در ناحیه بندی تصاویر </a:t>
            </a:r>
            <a:r>
              <a:rPr lang="en-US" sz="2400" dirty="0" smtClean="0">
                <a:cs typeface="B Nazanin" pitchFamily="2" charset="-78"/>
              </a:rPr>
              <a:t>MRI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قلبی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085975"/>
            <a:ext cx="6000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 </a:t>
            </a:r>
            <a:r>
              <a:rPr lang="fa-IR" sz="2800" dirty="0" smtClean="0">
                <a:cs typeface="B Nazanin" pitchFamily="2" charset="-78"/>
              </a:rPr>
              <a:t>– در ناحیه بندی تصاویر </a:t>
            </a:r>
            <a:r>
              <a:rPr lang="en-US" sz="2400" dirty="0" smtClean="0">
                <a:cs typeface="B Nazanin" pitchFamily="2" charset="-78"/>
              </a:rPr>
              <a:t>MRI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قلبی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057400"/>
            <a:ext cx="5943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620000" cy="2971800"/>
          </a:xfrm>
        </p:spPr>
        <p:txBody>
          <a:bodyPr>
            <a:normAutofit/>
          </a:bodyPr>
          <a:lstStyle/>
          <a:p>
            <a:pPr algn="ctr" rtl="1">
              <a:lnSpc>
                <a:spcPct val="130000"/>
              </a:lnSpc>
            </a:pPr>
            <a:r>
              <a:rPr lang="fa-IR" sz="4400" dirty="0" smtClean="0">
                <a:cs typeface="B Nazanin" pitchFamily="2" charset="-78"/>
              </a:rPr>
              <a:t>بررسی حساسیت مرز فعال خودنسبی به پارامترهایش و عملکرد آن در ناحیه بندی تصاویر </a:t>
            </a:r>
            <a:r>
              <a:rPr lang="en-US" sz="4000" dirty="0" smtClean="0">
                <a:cs typeface="B Nazanin" pitchFamily="2" charset="-78"/>
              </a:rPr>
              <a:t>MRI</a:t>
            </a:r>
            <a:r>
              <a:rPr lang="fa-IR" sz="4400" dirty="0" smtClean="0">
                <a:cs typeface="B Nazanin" pitchFamily="2" charset="-78"/>
              </a:rPr>
              <a:t> قلبی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581400"/>
            <a:ext cx="73152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1400" dirty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 smtClean="0">
                <a:cs typeface="B Nazanin" pitchFamily="2" charset="-78"/>
              </a:rPr>
              <a:t>ارائه </a:t>
            </a:r>
            <a:r>
              <a:rPr lang="fa-IR" sz="2400" dirty="0">
                <a:cs typeface="B Nazanin" pitchFamily="2" charset="-78"/>
              </a:rPr>
              <a:t>دهنده</a:t>
            </a:r>
            <a:r>
              <a:rPr lang="fa-IR" sz="2400" dirty="0" smtClean="0">
                <a:cs typeface="B Nazanin" pitchFamily="2" charset="-78"/>
              </a:rPr>
              <a:t>: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مهدی سعادتمند طرزجان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حسن قاسمیان</a:t>
            </a: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indent="0" algn="ct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اردیبهشت 1388</a:t>
            </a:r>
            <a:endParaRPr lang="fa-IR" sz="2400" b="1" dirty="0" smtClean="0"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3503612"/>
            <a:ext cx="69342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 </a:t>
            </a:r>
            <a:r>
              <a:rPr lang="fa-IR" sz="2800" dirty="0" smtClean="0">
                <a:cs typeface="B Nazanin" pitchFamily="2" charset="-78"/>
              </a:rPr>
              <a:t>– در ناحیه بندی تصاویر </a:t>
            </a:r>
            <a:r>
              <a:rPr lang="en-US" sz="2400" dirty="0" smtClean="0">
                <a:cs typeface="B Nazanin" pitchFamily="2" charset="-78"/>
              </a:rPr>
              <a:t>MRI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قلبی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975" y="2133600"/>
            <a:ext cx="5991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نتایج </a:t>
            </a:r>
            <a:r>
              <a:rPr lang="fa-IR" sz="4000" dirty="0" smtClean="0">
                <a:cs typeface="B Nazanin" pitchFamily="2" charset="-78"/>
              </a:rPr>
              <a:t>تجربی </a:t>
            </a:r>
            <a:r>
              <a:rPr lang="fa-IR" sz="2800" dirty="0" smtClean="0">
                <a:cs typeface="B Nazanin" pitchFamily="2" charset="-78"/>
              </a:rPr>
              <a:t>– در ناحیه بندی تصاویر </a:t>
            </a:r>
            <a:r>
              <a:rPr lang="en-US" sz="2400" dirty="0" smtClean="0">
                <a:cs typeface="B Nazanin" pitchFamily="2" charset="-78"/>
              </a:rPr>
              <a:t>MRI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قلبی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362200"/>
            <a:ext cx="62960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58900" y="2514600"/>
            <a:ext cx="74041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fa-IR" sz="5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با تشکر از توجه شما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اهمیت عدم حساسیت یک الگوریتم به پارامترها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Notched Right Arrow 13"/>
          <p:cNvSpPr/>
          <p:nvPr/>
        </p:nvSpPr>
        <p:spPr>
          <a:xfrm flipH="1">
            <a:off x="8458200" y="15683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kern="0" baseline="0" dirty="0" smtClean="0">
                <a:solidFill>
                  <a:sysClr val="windowText" lastClr="000000"/>
                </a:solidFill>
                <a:cs typeface="B Nazanin" pitchFamily="2" charset="-78"/>
              </a:rPr>
              <a:t>اخیرا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نویسندگان الگوریتم مرز فعال خودنسبی را برای ناحیه بندی تصاویر ارائه داده اند.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8458200" y="2409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66800" y="2286000"/>
            <a:ext cx="7315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چنانچه حساسیت یک الگوریتم به پارامترهایش زیاد باشد، بدست آوردن یک پاسخ مناسب مستلزم انجام آزمایشات متعدد برای تنظیم پارامترها برای هر تصویر می باشد.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4" name="Notched Right Arrow 23"/>
          <p:cNvSpPr/>
          <p:nvPr/>
        </p:nvSpPr>
        <p:spPr>
          <a:xfrm flipH="1">
            <a:off x="8458200" y="21878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66800" y="2064603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ارائه یک مرز فعال جدید فاقد اشکالات متداول در سایر روش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ها، مناسب برای ناحیه بندی تصاویر پزشکی و مقاوم در برابر نویز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هدف</a:t>
            </a:r>
          </a:p>
        </p:txBody>
      </p:sp>
      <p:sp>
        <p:nvSpPr>
          <p:cNvPr id="27" name="Chevron 26"/>
          <p:cNvSpPr/>
          <p:nvPr/>
        </p:nvSpPr>
        <p:spPr>
          <a:xfrm flipH="1">
            <a:off x="8686800" y="16002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Notched Right Arrow 29"/>
          <p:cNvSpPr/>
          <p:nvPr/>
        </p:nvSpPr>
        <p:spPr>
          <a:xfrm flipH="1">
            <a:off x="8453230" y="3859735"/>
            <a:ext cx="23357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66800" y="3736538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ترکیب سیستم نگاشت خودنسبی و تبدیل موجک به منظور تولید یک میدان نیروی خارجی مناسب برای مرزهای فعال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66800" y="312420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روش پیشنهادی</a:t>
            </a:r>
          </a:p>
        </p:txBody>
      </p:sp>
      <p:sp>
        <p:nvSpPr>
          <p:cNvPr id="17" name="Chevron 16"/>
          <p:cNvSpPr/>
          <p:nvPr/>
        </p:nvSpPr>
        <p:spPr>
          <a:xfrm flipH="1">
            <a:off x="8686800" y="3276600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مراحل مختلف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705" y="3048000"/>
            <a:ext cx="7978799" cy="35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458200" y="1578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791200" y="1455003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نرم نمودن تصویر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458200" y="2028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715000" y="1905000"/>
            <a:ext cx="2667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محاسبه ضرایب موجک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5" name="Notched Right Arrow 44"/>
          <p:cNvSpPr/>
          <p:nvPr/>
        </p:nvSpPr>
        <p:spPr>
          <a:xfrm flipH="1">
            <a:off x="4800600" y="1570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خودنسبی در هر مقیاس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7" name="Notched Right Arrow 46"/>
          <p:cNvSpPr/>
          <p:nvPr/>
        </p:nvSpPr>
        <p:spPr>
          <a:xfrm flipH="1">
            <a:off x="4800600" y="2028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990600" y="1905000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ترکیب زیرنیروها</a:t>
            </a:r>
          </a:p>
        </p:txBody>
      </p:sp>
      <p:sp>
        <p:nvSpPr>
          <p:cNvPr id="55" name="Notched Right Arrow 54"/>
          <p:cNvSpPr/>
          <p:nvPr/>
        </p:nvSpPr>
        <p:spPr>
          <a:xfrm flipH="1">
            <a:off x="8458200" y="2480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105400" y="2357735"/>
            <a:ext cx="327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نگاشت خودنسبی در هر مقیاس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7" name="Notched Right Arrow 56"/>
          <p:cNvSpPr/>
          <p:nvPr/>
        </p:nvSpPr>
        <p:spPr>
          <a:xfrm flipH="1">
            <a:off x="4800600" y="24809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990600" y="2357735"/>
            <a:ext cx="373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تکامل 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مرز فعال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محاسبه ضرایب موجک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730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715000" y="1607403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نرم نمودن تصویر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256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محاسبه ضرایب موجک در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مقیاس متوالی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5" name="Notched Right Arrow 54"/>
          <p:cNvSpPr/>
          <p:nvPr/>
        </p:nvSpPr>
        <p:spPr>
          <a:xfrm flipH="1">
            <a:off x="8382000" y="37718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029200" y="3648670"/>
            <a:ext cx="327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فشردگی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791200" y="1524000"/>
            <a:ext cx="762000" cy="576302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66800" y="2901315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موجک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8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اسپیلاین متعامد </a:t>
            </a:r>
            <a:r>
              <a:rPr lang="fa-IR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Biorthogonal Spline Wavelets</a:t>
            </a:r>
            <a:r>
              <a:rPr lang="fa-IR" sz="2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8686800" y="3053715"/>
            <a:ext cx="152400" cy="2286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Notched Right Arrow 24"/>
          <p:cNvSpPr/>
          <p:nvPr/>
        </p:nvSpPr>
        <p:spPr>
          <a:xfrm flipH="1">
            <a:off x="8382000" y="430526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029200" y="4182070"/>
            <a:ext cx="3276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تقارن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7" name="Notched Right Arrow 26"/>
          <p:cNvSpPr/>
          <p:nvPr/>
        </p:nvSpPr>
        <p:spPr>
          <a:xfrm flipH="1">
            <a:off x="8382000" y="4843132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66800" y="4719935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بازسازی دقیق با استفاده از فیلترهای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FIR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 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نگاشت</a:t>
            </a:r>
            <a:r>
              <a:rPr lang="fa-IR" sz="3200" dirty="0" smtClean="0">
                <a:cs typeface="B Nazanin"/>
              </a:rPr>
              <a:t>‌</a:t>
            </a:r>
            <a:r>
              <a:rPr lang="fa-IR" sz="3200" dirty="0" smtClean="0">
                <a:cs typeface="B Nazanin" pitchFamily="2" charset="-78"/>
              </a:rPr>
              <a:t>های خودنسبی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730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66800" y="1607403"/>
            <a:ext cx="7239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در هر مقیاس موجک، یک نگاشت خودنسبی برای هر پیکسل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2567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استفاده از نواحی دیسکی به دلیل تقارن در همه جهات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71800"/>
            <a:ext cx="3352800" cy="22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زیرنیروها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7306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419600" y="1607403"/>
            <a:ext cx="3886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در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هر مقیاس موجک، محاسبه یک زیرنیرو برای هر پیکسل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721200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19600" y="2598003"/>
            <a:ext cx="3886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جهت زیرنیروی خودنسبی همان جهت بردار انتقال </a:t>
            </a:r>
            <a:r>
              <a:rPr lang="en-US" sz="2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66800" y="1295400"/>
            <a:ext cx="3352800" cy="2271004"/>
            <a:chOff x="1143000" y="4419600"/>
            <a:chExt cx="3352800" cy="22710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000" y="4419600"/>
              <a:ext cx="3352800" cy="227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Arrow Connector 19"/>
            <p:cNvCxnSpPr/>
            <p:nvPr/>
          </p:nvCxnSpPr>
          <p:spPr>
            <a:xfrm rot="5400000">
              <a:off x="3918744" y="6273007"/>
              <a:ext cx="173038" cy="857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1575595" y="4949034"/>
              <a:ext cx="115886" cy="1047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9" name="Notched Right Arrow 38"/>
          <p:cNvSpPr/>
          <p:nvPr/>
        </p:nvSpPr>
        <p:spPr>
          <a:xfrm flipH="1">
            <a:off x="8382000" y="3704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990600" y="35814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تعیین دامنه زیرنیروی خودنسبی بر اساس اندازه ضرایب موجک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191000"/>
            <a:ext cx="476144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411162"/>
            <a:ext cx="7638288" cy="731838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itchFamily="2" charset="-78"/>
              </a:rPr>
              <a:t>مرز فعال خودنسبی (ادامه) - </a:t>
            </a:r>
            <a:r>
              <a:rPr lang="fa-IR" sz="3200" dirty="0" smtClean="0">
                <a:cs typeface="B Nazanin" pitchFamily="2" charset="-78"/>
              </a:rPr>
              <a:t>ترکیب زیرنیروها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217612"/>
            <a:ext cx="7620000" cy="1588"/>
          </a:xfrm>
          <a:prstGeom prst="line">
            <a:avLst/>
          </a:prstGeom>
          <a:ln cmpd="dbl"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14" y="5649686"/>
            <a:ext cx="890374" cy="10953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" name="Notched Right Arrow 36"/>
          <p:cNvSpPr/>
          <p:nvPr/>
        </p:nvSpPr>
        <p:spPr>
          <a:xfrm flipH="1">
            <a:off x="8382000" y="1418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90600" y="12954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زیرنیروهای مقیاس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های پایین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تر جزئیات مرز را در بر می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/>
              </a:rPr>
              <a:t>‌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گیرند.</a:t>
            </a:r>
          </a:p>
        </p:txBody>
      </p:sp>
      <p:sp>
        <p:nvSpPr>
          <p:cNvPr id="43" name="Notched Right Arrow 42"/>
          <p:cNvSpPr/>
          <p:nvPr/>
        </p:nvSpPr>
        <p:spPr>
          <a:xfrm flipH="1">
            <a:off x="8382000" y="2020994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990600" y="1897797"/>
            <a:ext cx="7315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مقیاس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های بالاتر شامل اطلاعات کلی مربوط به شکل شی هدف می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/>
              </a:rPr>
              <a:t>‌</a:t>
            </a: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باشند.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9" name="Notched Right Arrow 38"/>
          <p:cNvSpPr/>
          <p:nvPr/>
        </p:nvSpPr>
        <p:spPr>
          <a:xfrm flipH="1">
            <a:off x="8382000" y="35521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مقیاس-بالا برای حرکت مرز فعال از فاصله دور به سمت مرز شی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67200" y="2667000"/>
            <a:ext cx="762000" cy="6096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Notched Right Arrow 16"/>
          <p:cNvSpPr/>
          <p:nvPr/>
        </p:nvSpPr>
        <p:spPr>
          <a:xfrm flipH="1">
            <a:off x="8382000" y="40855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90600" y="39624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زیرنیروهای مقیاس-پایین برای تطبیق دقیق مرز فعال بر مرز شی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4048125" cy="6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463" y="5265003"/>
            <a:ext cx="4376737" cy="95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Notched Right Arrow 21"/>
          <p:cNvSpPr/>
          <p:nvPr/>
        </p:nvSpPr>
        <p:spPr>
          <a:xfrm flipH="1">
            <a:off x="8382000" y="4618997"/>
            <a:ext cx="228600" cy="22860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90600" y="4495800"/>
            <a:ext cx="731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2400" kern="0" dirty="0" smtClean="0">
                <a:solidFill>
                  <a:sysClr val="windowText" lastClr="000000"/>
                </a:solidFill>
                <a:cs typeface="B Nazanin" pitchFamily="2" charset="-78"/>
              </a:rPr>
              <a:t>با الهام از الگوریتم تفکیک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Mallat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400800"/>
            <a:ext cx="2286000" cy="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7363" y="6400800"/>
            <a:ext cx="2967037" cy="35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2201</TotalTime>
  <Words>628</Words>
  <Application>Microsoft Office PowerPoint</Application>
  <PresentationFormat>On-screen Show (4:3)</PresentationFormat>
  <Paragraphs>111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Slide 1</vt:lpstr>
      <vt:lpstr>بررسی حساسیت مرز فعال خودنسبی به پارامترهایش و عملکرد آن در ناحیه بندی تصاویر MRI قلبی</vt:lpstr>
      <vt:lpstr>اهمیت عدم حساسیت یک الگوریتم به پارامترها</vt:lpstr>
      <vt:lpstr>مرز فعال خودنسبی</vt:lpstr>
      <vt:lpstr>مرز فعال خودنسبی (ادامه) - مراحل مختلف</vt:lpstr>
      <vt:lpstr>مرز فعال خودنسبی (ادامه) - محاسبه ضرایب موجک</vt:lpstr>
      <vt:lpstr>مرز فعال خودنسبی (ادامه) - نگاشت‌های خودنسبی</vt:lpstr>
      <vt:lpstr>مرز فعال خودنسبی (ادامه) - زیرنیروها</vt:lpstr>
      <vt:lpstr>مرز فعال خودنسبی (ادامه) - ترکیب زیرنیروها</vt:lpstr>
      <vt:lpstr>مرز فعال خودنسبی (ادامه) - تکامل مرز فعال</vt:lpstr>
      <vt:lpstr>مرز فعال خودنسبی (ادامه) - تکامل مرز فعال</vt:lpstr>
      <vt:lpstr>بررسی حساسیت به پارامترها</vt:lpstr>
      <vt:lpstr>بررسی حساسیت ... (ادامه) – تعداد مقیاس موجک</vt:lpstr>
      <vt:lpstr>بررسی حساسیت ... (ادامه) – ضریب جریمه فاصله kd </vt:lpstr>
      <vt:lpstr>بررسی حساسیت ... (ادامه) – آستانه دامنه نیروهای گوسی</vt:lpstr>
      <vt:lpstr>بررسی حساسیت ... (ادامه) – آستانه دامنه نیروهای گوسی</vt:lpstr>
      <vt:lpstr>نتایج تجربی – در ناحیه بندی تصاویر MRI قلبی</vt:lpstr>
      <vt:lpstr>نتایج تجربی – در ناحیه بندی تصاویر MRI قلبی</vt:lpstr>
      <vt:lpstr>نتایج تجربی – در ناحیه بندی تصاویر MRI قلبی</vt:lpstr>
      <vt:lpstr>نتایج تجربی – در ناحیه بندی تصاویر MRI قلبی</vt:lpstr>
      <vt:lpstr>نتایج تجربی – در ناحیه بندی تصاویر MRI قلبی</vt:lpstr>
      <vt:lpstr>Slide 22</vt:lpstr>
    </vt:vector>
  </TitlesOfParts>
  <Company>Ya Mahdi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Saadatmand</dc:creator>
  <cp:lastModifiedBy>Saadatmand</cp:lastModifiedBy>
  <cp:revision>233</cp:revision>
  <dcterms:created xsi:type="dcterms:W3CDTF">2008-11-25T19:34:25Z</dcterms:created>
  <dcterms:modified xsi:type="dcterms:W3CDTF">2009-05-02T22:12:10Z</dcterms:modified>
</cp:coreProperties>
</file>