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8" r:id="rId2"/>
    <p:sldId id="256" r:id="rId3"/>
    <p:sldId id="373" r:id="rId4"/>
    <p:sldId id="409" r:id="rId5"/>
    <p:sldId id="410" r:id="rId6"/>
    <p:sldId id="411" r:id="rId7"/>
    <p:sldId id="412" r:id="rId8"/>
    <p:sldId id="413" r:id="rId9"/>
    <p:sldId id="414" r:id="rId10"/>
    <p:sldId id="415" r:id="rId11"/>
    <p:sldId id="416" r:id="rId12"/>
    <p:sldId id="417" r:id="rId13"/>
    <p:sldId id="418" r:id="rId14"/>
    <p:sldId id="419" r:id="rId15"/>
    <p:sldId id="420" r:id="rId16"/>
    <p:sldId id="421" r:id="rId17"/>
    <p:sldId id="422" r:id="rId18"/>
    <p:sldId id="423" r:id="rId19"/>
    <p:sldId id="424" r:id="rId20"/>
    <p:sldId id="425" r:id="rId21"/>
    <p:sldId id="403" r:id="rId22"/>
    <p:sldId id="426" r:id="rId23"/>
    <p:sldId id="427" r:id="rId24"/>
    <p:sldId id="40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55" autoAdjust="0"/>
    <p:restoredTop sz="97410" autoAdjust="0"/>
  </p:normalViewPr>
  <p:slideViewPr>
    <p:cSldViewPr>
      <p:cViewPr>
        <p:scale>
          <a:sx n="70" d="100"/>
          <a:sy n="70" d="100"/>
        </p:scale>
        <p:origin x="-120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2AE11-85DC-44B4-959F-EA991D66E3DB}" type="datetimeFigureOut">
              <a:rPr lang="en-US" smtClean="0"/>
              <a:pPr/>
              <a:t>5/3/2009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DAD79-13D8-4537-B645-01D5BF778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B511A-7448-400E-A512-EC6F3A031F05}" type="datetimeFigureOut">
              <a:rPr lang="en-US" smtClean="0"/>
              <a:pPr/>
              <a:t>5/3/2009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97C52-EC11-42CE-8B25-117A7AA99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DDB61E-D2CB-4E59-8671-A97678E7E57E}" type="datetime1">
              <a:rPr lang="en-US" smtClean="0"/>
              <a:pPr/>
              <a:t>5/3/2009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C120C-AF64-40B6-8B41-E3A969DCCFC6}" type="datetime1">
              <a:rPr lang="en-US" smtClean="0"/>
              <a:pPr/>
              <a:t>5/3/2009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DA8D66-F778-4A1C-B306-A616B63276BE}" type="datetime1">
              <a:rPr lang="en-US" smtClean="0"/>
              <a:pPr/>
              <a:t>5/3/2009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6C3E41-5D36-45A1-8C82-2708EE461253}" type="datetime1">
              <a:rPr lang="en-US" smtClean="0"/>
              <a:pPr/>
              <a:t>5/3/2009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A4ACDD-E566-42A7-A5B4-F18F74FA3E6A}" type="datetime1">
              <a:rPr lang="en-US" smtClean="0"/>
              <a:pPr/>
              <a:t>5/3/2009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312175-A00C-45C3-A6B2-DA1574B1B427}" type="datetime1">
              <a:rPr lang="en-US" smtClean="0"/>
              <a:pPr/>
              <a:t>5/3/2009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A6FDEA-AE2E-4BCC-A09F-C561AE6A1862}" type="datetime1">
              <a:rPr lang="en-US" smtClean="0"/>
              <a:pPr/>
              <a:t>5/3/2009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2E732F-657D-4BF0-AE84-2840A9283BEB}" type="datetime1">
              <a:rPr lang="en-US" smtClean="0"/>
              <a:pPr/>
              <a:t>5/3/2009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6EA514-9AE2-4273-9191-2DB27ADB539A}" type="datetime1">
              <a:rPr lang="en-US" smtClean="0"/>
              <a:pPr/>
              <a:t>5/3/2009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31B4E4-CBC0-4BE3-8979-268C0B3729FA}" type="datetime1">
              <a:rPr lang="en-US" smtClean="0"/>
              <a:pPr/>
              <a:t>5/3/2009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DDE96-8F9A-4055-A16B-CA4C52290AE4}" type="datetime1">
              <a:rPr lang="en-US" smtClean="0"/>
              <a:pPr/>
              <a:t>5/3/2009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E49D88A-5B71-4C2C-A0F1-7BF545D5170F}" type="datetime1">
              <a:rPr lang="en-US" smtClean="0"/>
              <a:pPr algn="r" eaLnBrk="1" latinLnBrk="0" hangingPunct="1"/>
              <a:t>5/3/2009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image" Target="../media/image11.png"/><Relationship Id="rId5" Type="http://schemas.openxmlformats.org/officeDocument/2006/relationships/image" Target="../media/image5.wmf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wmf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sm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76600" y="817563"/>
            <a:ext cx="4000500" cy="520223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مبانی تحلیلی –یک پاره خط لبه (ادامه)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17" name="Chevron 16"/>
          <p:cNvSpPr/>
          <p:nvPr/>
        </p:nvSpPr>
        <p:spPr>
          <a:xfrm flipH="1">
            <a:off x="8763000" y="1701800"/>
            <a:ext cx="152400" cy="228600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676400"/>
            <a:ext cx="763391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22700" y="3345781"/>
            <a:ext cx="4800600" cy="27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10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مبانی تحلیلی –یک پاره خط لبه (ادامه)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pic>
        <p:nvPicPr>
          <p:cNvPr id="20" name="Picture 19" descr="SAMSCostFunctionOneEdg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2975076"/>
            <a:ext cx="7086599" cy="3754626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1331843"/>
            <a:ext cx="2057400" cy="163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962400" y="1519535"/>
            <a:ext cx="4648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یک پاره لبه</a:t>
            </a:r>
          </a:p>
        </p:txBody>
      </p:sp>
      <p:sp>
        <p:nvSpPr>
          <p:cNvPr id="12" name="Chevron 11"/>
          <p:cNvSpPr/>
          <p:nvPr/>
        </p:nvSpPr>
        <p:spPr>
          <a:xfrm flipH="1">
            <a:off x="8674100" y="1625600"/>
            <a:ext cx="152400" cy="228600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11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مبانی تحلیلی –چند پاره خط همرس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44" name="Notched Right Arrow 43"/>
          <p:cNvSpPr/>
          <p:nvPr/>
        </p:nvSpPr>
        <p:spPr>
          <a:xfrm flipH="1">
            <a:off x="8534400" y="1657529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3886200" y="1524000"/>
            <a:ext cx="46482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فرض کنید </a:t>
            </a:r>
            <a:r>
              <a:rPr lang="en-US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 شامل </a:t>
            </a:r>
            <a:r>
              <a:rPr lang="en-US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 پاره خط لبه باشد. تابع هزینه </a:t>
            </a:r>
            <a:r>
              <a:rPr lang="en-US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</a:t>
            </a:r>
            <a:r>
              <a:rPr lang="en-US" sz="2000" i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W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 شامل یک مینیمم صفر است اگر دستگاه معادلات مقابل سازگار باشد: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295399"/>
            <a:ext cx="2209800" cy="180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3825240"/>
            <a:ext cx="374416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Notched Right Arrow 29"/>
          <p:cNvSpPr/>
          <p:nvPr/>
        </p:nvSpPr>
        <p:spPr>
          <a:xfrm flipH="1">
            <a:off x="8534400" y="3029129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3886200" y="2895600"/>
            <a:ext cx="4648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این شرط زمانی برقرار است که پاره خط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Titr"/>
              </a:rPr>
              <a:t>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های لبه در     همگرا باشند.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74000" y="3314700"/>
            <a:ext cx="328612" cy="3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Notched Right Arrow 33"/>
          <p:cNvSpPr/>
          <p:nvPr/>
        </p:nvSpPr>
        <p:spPr>
          <a:xfrm flipH="1">
            <a:off x="4800600" y="3636378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1066800" y="3502849"/>
            <a:ext cx="3733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در این صورت: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76400" y="4011894"/>
            <a:ext cx="2667000" cy="3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Notched Right Arrow 35"/>
          <p:cNvSpPr/>
          <p:nvPr/>
        </p:nvSpPr>
        <p:spPr>
          <a:xfrm flipH="1">
            <a:off x="4800600" y="4626978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1066800" y="4493449"/>
            <a:ext cx="3733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و از آنجا: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47800" y="5026849"/>
            <a:ext cx="3352800" cy="61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Notched Right Arrow 45"/>
          <p:cNvSpPr/>
          <p:nvPr/>
        </p:nvSpPr>
        <p:spPr>
          <a:xfrm flipH="1">
            <a:off x="4800600" y="5848529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1066800" y="5715000"/>
            <a:ext cx="3733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بردار انتقال بهینه عبارت است از: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09700" y="6172200"/>
            <a:ext cx="3314700" cy="54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12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مبانی تحلیلی –چند پاره خط همرس (ادامه)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8754" y="1675472"/>
            <a:ext cx="7623446" cy="195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Chevron 23"/>
          <p:cNvSpPr/>
          <p:nvPr/>
        </p:nvSpPr>
        <p:spPr>
          <a:xfrm flipH="1">
            <a:off x="8763000" y="1701800"/>
            <a:ext cx="152400" cy="228600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13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مبانی تحلیلی –چند پاره خط همرس (ادامه)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pic>
        <p:nvPicPr>
          <p:cNvPr id="25" name="Picture 24" descr="SAMSCostFunctionTwoEdge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2961763"/>
            <a:ext cx="6934200" cy="38200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1" y="1371601"/>
            <a:ext cx="1905000" cy="149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962400" y="1519535"/>
            <a:ext cx="4648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دو پاره لبه متقاطع</a:t>
            </a:r>
          </a:p>
        </p:txBody>
      </p:sp>
      <p:sp>
        <p:nvSpPr>
          <p:cNvPr id="12" name="Chevron 11"/>
          <p:cNvSpPr/>
          <p:nvPr/>
        </p:nvSpPr>
        <p:spPr>
          <a:xfrm flipH="1">
            <a:off x="8674100" y="1625600"/>
            <a:ext cx="152400" cy="228600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14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مبانی تحلیلی –چند پاره خط همرس (ادامه)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pic>
        <p:nvPicPr>
          <p:cNvPr id="10" name="Picture 9" descr="SAMSCostFunctionMultiEdge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2971800"/>
            <a:ext cx="6949110" cy="3649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1447800"/>
            <a:ext cx="1988838" cy="15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962400" y="1519535"/>
            <a:ext cx="4648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دو پاره لبه همرس</a:t>
            </a:r>
          </a:p>
        </p:txBody>
      </p:sp>
      <p:sp>
        <p:nvSpPr>
          <p:cNvPr id="13" name="Chevron 12"/>
          <p:cNvSpPr/>
          <p:nvPr/>
        </p:nvSpPr>
        <p:spPr>
          <a:xfrm flipH="1">
            <a:off x="8674100" y="1625600"/>
            <a:ext cx="152400" cy="228600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15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مبانی تحلیلی – حالت کلی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8" name="Notched Right Arrow 7"/>
          <p:cNvSpPr/>
          <p:nvPr/>
        </p:nvSpPr>
        <p:spPr>
          <a:xfrm flipH="1">
            <a:off x="8534400" y="1809929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181600" y="1676400"/>
            <a:ext cx="3352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مشتق مرتبه اول تابع هزینه دوگان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8701" y="1603099"/>
            <a:ext cx="4114799" cy="61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Notched Right Arrow 11"/>
          <p:cNvSpPr/>
          <p:nvPr/>
        </p:nvSpPr>
        <p:spPr>
          <a:xfrm flipH="1">
            <a:off x="8534400" y="2724329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867400" y="2590800"/>
            <a:ext cx="2667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با تغییر متغیر داریم: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9650" y="2590800"/>
            <a:ext cx="4400550" cy="63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2362200"/>
            <a:ext cx="457200" cy="22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/>
          <p:nvPr/>
        </p:nvCxnSpPr>
        <p:spPr>
          <a:xfrm flipV="1">
            <a:off x="2489200" y="2489200"/>
            <a:ext cx="533400" cy="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68638" y="2417445"/>
            <a:ext cx="182562" cy="16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Notched Right Arrow 16"/>
          <p:cNvSpPr/>
          <p:nvPr/>
        </p:nvSpPr>
        <p:spPr>
          <a:xfrm flipH="1">
            <a:off x="8534400" y="3714929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5867400" y="3581400"/>
            <a:ext cx="2667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و از آنجا نتیجه می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Titr"/>
              </a:rPr>
              <a:t>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شود: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1400" y="3505200"/>
            <a:ext cx="4572000" cy="64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Notched Right Arrow 19"/>
          <p:cNvSpPr/>
          <p:nvPr/>
        </p:nvSpPr>
        <p:spPr>
          <a:xfrm flipH="1">
            <a:off x="8534400" y="4777264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886200" y="4643735"/>
            <a:ext cx="4648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مشابه قبل براساس لم اساسی حساب تغییرات: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58863" y="4455504"/>
            <a:ext cx="2738437" cy="87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16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مبانی تحلیلی – حالت کلی (ادامه)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2315" y="1676204"/>
            <a:ext cx="7607185" cy="152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Chevron 21"/>
          <p:cNvSpPr/>
          <p:nvPr/>
        </p:nvSpPr>
        <p:spPr>
          <a:xfrm flipH="1">
            <a:off x="8763000" y="1701800"/>
            <a:ext cx="152400" cy="228600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Notched Right Arrow 22"/>
          <p:cNvSpPr/>
          <p:nvPr/>
        </p:nvSpPr>
        <p:spPr>
          <a:xfrm flipH="1">
            <a:off x="8534400" y="3791129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066800" y="3657600"/>
            <a:ext cx="74676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لم فوق تنها بیانگر شرط لازم است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. شرط کافی در تحقیقات آینده ما بررسی خواهد شد.</a:t>
            </a:r>
            <a:endParaRPr lang="fa-IR" sz="2400" kern="0" dirty="0" smtClean="0">
              <a:solidFill>
                <a:sysClr val="windowText" lastClr="000000"/>
              </a:solidFill>
              <a:cs typeface="B Nazanin" pitchFamily="2" charset="-7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17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مبانی تحلیلی – </a:t>
            </a:r>
            <a:r>
              <a:rPr lang="fa-IR" sz="4000" dirty="0" smtClean="0">
                <a:cs typeface="B Nazanin" pitchFamily="2" charset="-78"/>
              </a:rPr>
              <a:t>نتایج </a:t>
            </a:r>
            <a:r>
              <a:rPr lang="fa-IR" sz="4000" dirty="0" smtClean="0">
                <a:cs typeface="B Nazanin" pitchFamily="2" charset="-78"/>
              </a:rPr>
              <a:t>(ادامه)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23" name="Notched Right Arrow 22"/>
          <p:cNvSpPr/>
          <p:nvPr/>
        </p:nvSpPr>
        <p:spPr>
          <a:xfrm flipH="1">
            <a:off x="8534400" y="1512332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066800" y="1378803"/>
            <a:ext cx="74676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گاهی ممکن است نگاشت خودنسبی دارای یک مینیمم یکتا نباشد که این مسأله با استفاده از تابع هزینه ذیل مرتفع میگردد.</a:t>
            </a:r>
            <a:endParaRPr lang="fa-IR" sz="2400" kern="0" dirty="0" smtClean="0">
              <a:solidFill>
                <a:sysClr val="windowText" lastClr="000000"/>
              </a:solidFill>
              <a:cs typeface="B Nazanin" pitchFamily="2" charset="-7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18</a:t>
            </a:fld>
            <a:endParaRPr kumimoji="0" lang="en-US"/>
          </a:p>
        </p:txBody>
      </p:sp>
      <p:sp>
        <p:nvSpPr>
          <p:cNvPr id="11" name="Notched Right Arrow 10"/>
          <p:cNvSpPr/>
          <p:nvPr/>
        </p:nvSpPr>
        <p:spPr>
          <a:xfrm flipH="1">
            <a:off x="8534400" y="3791129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066800" y="3657600"/>
            <a:ext cx="74676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نگاشتهای خودنسبی انقباضی و انبساطی از رفتارهای جذب کنندگی و دفع کنندگی پشتیبانی می کنند.</a:t>
            </a:r>
            <a:endParaRPr lang="fa-IR" sz="2400" kern="0" dirty="0" smtClean="0">
              <a:solidFill>
                <a:sysClr val="windowText" lastClr="000000"/>
              </a:solidFill>
              <a:cs typeface="B Nazanin" pitchFamily="2" charset="-78"/>
            </a:endParaRPr>
          </a:p>
        </p:txBody>
      </p:sp>
      <p:sp>
        <p:nvSpPr>
          <p:cNvPr id="13" name="Notched Right Arrow 12"/>
          <p:cNvSpPr/>
          <p:nvPr/>
        </p:nvSpPr>
        <p:spPr>
          <a:xfrm flipH="1">
            <a:off x="8534400" y="4705529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066800" y="4572000"/>
            <a:ext cx="7467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با کاهش </a:t>
            </a:r>
            <a:r>
              <a:rPr lang="en-US" sz="2400" i="1" kern="0" dirty="0" smtClean="0">
                <a:solidFill>
                  <a:sysClr val="windowText" lastClr="000000"/>
                </a:solidFill>
                <a:cs typeface="B Nazanin" pitchFamily="2" charset="-78"/>
              </a:rPr>
              <a:t>r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 عملکرد نگاشتهای خودنسبی (خصوصا نوع انقباضی) بهبود می یابد.</a:t>
            </a:r>
            <a:endParaRPr lang="fa-IR" sz="2400" kern="0" dirty="0" smtClean="0">
              <a:solidFill>
                <a:sysClr val="windowText" lastClr="000000"/>
              </a:solidFill>
              <a:cs typeface="B Nazanin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2438400"/>
            <a:ext cx="46958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مرز فعال خودنسبی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23" name="Notched Right Arrow 22"/>
          <p:cNvSpPr/>
          <p:nvPr/>
        </p:nvSpPr>
        <p:spPr>
          <a:xfrm flipH="1">
            <a:off x="8534400" y="1512332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066800" y="1378803"/>
            <a:ext cx="74676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در این روش، به منظور محاسبه میدان نیروی مرز فعال، سیستم نگاشت خودنسبی و تبدیل موجک ترکیب گردیده اند. </a:t>
            </a:r>
            <a:endParaRPr lang="fa-IR" sz="2400" kern="0" dirty="0" smtClean="0">
              <a:solidFill>
                <a:sysClr val="windowText" lastClr="000000"/>
              </a:solidFill>
              <a:cs typeface="B Nazanin" pitchFamily="2" charset="-7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19</a:t>
            </a:fld>
            <a:endParaRPr kumimoji="0" lang="en-U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066800" y="2293203"/>
            <a:ext cx="7467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مراحل الگوریتم فوق: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2965361"/>
            <a:ext cx="7791450" cy="351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Notched Right Arrow 14"/>
          <p:cNvSpPr/>
          <p:nvPr/>
        </p:nvSpPr>
        <p:spPr>
          <a:xfrm flipH="1">
            <a:off x="8534400" y="2438400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457200"/>
            <a:ext cx="7620000" cy="2971800"/>
          </a:xfrm>
        </p:spPr>
        <p:txBody>
          <a:bodyPr>
            <a:normAutofit/>
          </a:bodyPr>
          <a:lstStyle/>
          <a:p>
            <a:pPr algn="ctr" rtl="1">
              <a:lnSpc>
                <a:spcPct val="130000"/>
              </a:lnSpc>
            </a:pPr>
            <a:r>
              <a:rPr lang="en-US" dirty="0" smtClean="0"/>
              <a:t>On Analytical Study of the Self-Affine Mapping System in the Image Processing Domain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581400"/>
            <a:ext cx="7315200" cy="3124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 algn="ctr" rtl="1">
              <a:lnSpc>
                <a:spcPct val="90000"/>
              </a:lnSpc>
              <a:buFont typeface="Wingdings" pitchFamily="2" charset="2"/>
              <a:buNone/>
            </a:pPr>
            <a:endParaRPr lang="fa-IR" sz="1400" dirty="0">
              <a:cs typeface="B Nazanin" pitchFamily="2" charset="-78"/>
            </a:endParaRPr>
          </a:p>
          <a:p>
            <a:pPr marL="0" indent="0" algn="ctr" rtl="1">
              <a:lnSpc>
                <a:spcPct val="90000"/>
              </a:lnSpc>
              <a:buFont typeface="Wingdings" pitchFamily="2" charset="2"/>
              <a:buNone/>
            </a:pPr>
            <a:endParaRPr lang="fa-IR" sz="2400" dirty="0" smtClean="0">
              <a:cs typeface="B Nazanin" pitchFamily="2" charset="-78"/>
            </a:endParaRPr>
          </a:p>
          <a:p>
            <a:pPr marL="0" indent="0" algn="ctr" rtl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cs typeface="B Nazanin" pitchFamily="2" charset="-78"/>
              </a:rPr>
              <a:t>M. Saadatmand-Tarzjan</a:t>
            </a:r>
            <a:endParaRPr lang="fa-IR" sz="2400" dirty="0" smtClean="0">
              <a:cs typeface="B Nazanin" pitchFamily="2" charset="-78"/>
            </a:endParaRPr>
          </a:p>
          <a:p>
            <a:pPr marL="0" indent="0" algn="ctr" rtl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cs typeface="B Nazanin" pitchFamily="2" charset="-78"/>
              </a:rPr>
              <a:t>H. Ghassemian</a:t>
            </a:r>
          </a:p>
          <a:p>
            <a:pPr marL="0" indent="0" algn="ctr" rtl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cs typeface="B Nazanin" pitchFamily="2" charset="-78"/>
            </a:endParaRPr>
          </a:p>
          <a:p>
            <a:pPr marL="0" indent="0" algn="ctr" rtl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cs typeface="B Nazanin" pitchFamily="2" charset="-78"/>
            </a:endParaRPr>
          </a:p>
          <a:p>
            <a:pPr marL="0" indent="0" algn="ctr" rtl="1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>
                <a:cs typeface="B Nazanin" pitchFamily="2" charset="-78"/>
              </a:rPr>
              <a:t>May 2009</a:t>
            </a:r>
            <a:endParaRPr lang="fa-IR" sz="1800" dirty="0" smtClean="0">
              <a:cs typeface="B Nazanin" pitchFamily="2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3503612"/>
            <a:ext cx="69342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مرز فعال خودنسبی (ادامه)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25" name="Notched Right Arrow 24"/>
          <p:cNvSpPr/>
          <p:nvPr/>
        </p:nvSpPr>
        <p:spPr>
          <a:xfrm flipH="1">
            <a:off x="8458200" y="2645000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066800" y="2521803"/>
            <a:ext cx="731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ارائه پاسخ های قابل قبول در همه شرایط (با توجه به مباحث تحلیلی) 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1066800" y="1447800"/>
            <a:ext cx="75438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8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مرز فعال خودنسبی به دلیل ویژگی هایی ذیل برای ناحیه بندی تصاویر پزشکی بسیار مناسب می باشد:</a:t>
            </a:r>
            <a:r>
              <a:rPr kumimoji="0" lang="fa-IR" sz="2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 </a:t>
            </a:r>
            <a:endParaRPr kumimoji="0" lang="fa-IR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28" name="Chevron 27"/>
          <p:cNvSpPr/>
          <p:nvPr/>
        </p:nvSpPr>
        <p:spPr>
          <a:xfrm flipH="1">
            <a:off x="8686800" y="1600200"/>
            <a:ext cx="152400" cy="228600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Notched Right Arrow 28"/>
          <p:cNvSpPr/>
          <p:nvPr/>
        </p:nvSpPr>
        <p:spPr>
          <a:xfrm flipH="1">
            <a:off x="8458200" y="309499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1295400" y="2971800"/>
            <a:ext cx="7086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محدوده جذب وسیع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32" name="Notched Right Arrow 31"/>
          <p:cNvSpPr/>
          <p:nvPr/>
        </p:nvSpPr>
        <p:spPr>
          <a:xfrm flipH="1">
            <a:off x="8458200" y="3547732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6019800" y="3424535"/>
            <a:ext cx="2362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زمان محاسباتی کم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34" name="Notched Right Arrow 33"/>
          <p:cNvSpPr/>
          <p:nvPr/>
        </p:nvSpPr>
        <p:spPr>
          <a:xfrm flipH="1">
            <a:off x="8458200" y="4004932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3048000" y="3881735"/>
            <a:ext cx="5334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پایداری بسیار خوب در برابر نویز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نتایج </a:t>
            </a:r>
            <a:r>
              <a:rPr lang="fa-IR" sz="4000" dirty="0" smtClean="0">
                <a:cs typeface="B Nazanin" pitchFamily="2" charset="-78"/>
              </a:rPr>
              <a:t>تجربی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21</a:t>
            </a:fld>
            <a:endParaRPr kumimoji="0"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1700" y="1524000"/>
            <a:ext cx="59817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2514600" y="1447800"/>
            <a:ext cx="2209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cs typeface="B Nazanin" pitchFamily="2" charset="-78"/>
              </a:rPr>
              <a:t>سلول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5943600" y="1447800"/>
            <a:ext cx="2209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cs typeface="B Nazanin" pitchFamily="2" charset="-78"/>
              </a:rPr>
              <a:t>ز</a:t>
            </a: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B Nazanin" pitchFamily="2" charset="-78"/>
              </a:rPr>
              <a:t>خم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cs typeface="B Nazanin" pitchFamily="2" charset="-78"/>
              </a:rPr>
              <a:t> دهان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2514600" y="3881735"/>
            <a:ext cx="2209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B Nazanin" pitchFamily="2" charset="-78"/>
              </a:rPr>
              <a:t>بطن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B Nazanin" pitchFamily="2" charset="-78"/>
              </a:rPr>
              <a:t> چپ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5638800" y="3881735"/>
            <a:ext cx="2209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B Nazanin" pitchFamily="2" charset="-78"/>
              </a:rPr>
              <a:t>بطن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cs typeface="B Nazanin" pitchFamily="2" charset="-78"/>
              </a:rPr>
              <a:t> چپ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cs typeface="B Nazanin" pitchFamily="2" charset="-78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نتایج </a:t>
            </a:r>
            <a:r>
              <a:rPr lang="fa-IR" sz="4000" dirty="0" smtClean="0">
                <a:cs typeface="B Nazanin" pitchFamily="2" charset="-78"/>
              </a:rPr>
              <a:t>تجربی (ادامه)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22</a:t>
            </a:fld>
            <a:endParaRPr kumimoji="0"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1257300"/>
            <a:ext cx="583882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124200" y="1143000"/>
            <a:ext cx="2209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B Nazanin" pitchFamily="2" charset="-78"/>
              </a:rPr>
              <a:t>بطن چپ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019800" y="1138535"/>
            <a:ext cx="2209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B Nazanin" pitchFamily="2" charset="-78"/>
              </a:rPr>
              <a:t>بطن چپ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096000" y="3886200"/>
            <a:ext cx="2209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B Nazanin" pitchFamily="2" charset="-78"/>
              </a:rPr>
              <a:t>آرنج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971800" y="3881735"/>
            <a:ext cx="2209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B Nazanin" pitchFamily="2" charset="-78"/>
              </a:rPr>
              <a:t>بطن چپ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B Nazanin" pitchFamily="2" charset="-78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نتایج </a:t>
            </a:r>
            <a:r>
              <a:rPr lang="fa-IR" sz="4000" dirty="0" smtClean="0">
                <a:cs typeface="B Nazanin" pitchFamily="2" charset="-78"/>
              </a:rPr>
              <a:t>تجربی (ادامه)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23</a:t>
            </a:fld>
            <a:endParaRPr kumimoji="0"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1295400"/>
            <a:ext cx="59912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590800" y="1219200"/>
            <a:ext cx="2209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B Nazanin" pitchFamily="2" charset="-78"/>
              </a:rPr>
              <a:t>شانه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943600" y="1219200"/>
            <a:ext cx="2209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B Nazanin" pitchFamily="2" charset="-78"/>
              </a:rPr>
              <a:t>شانه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143000" y="6019800"/>
            <a:ext cx="2209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B Nazanin" pitchFamily="2" charset="-78"/>
              </a:rPr>
              <a:t>قفسه سینه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5638800" y="4034135"/>
            <a:ext cx="2209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cs typeface="B Nazanin" pitchFamily="2" charset="-78"/>
              </a:rPr>
              <a:t>ماموگرافی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cs typeface="B Nazanin" pitchFamily="2" charset="-78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358900" y="2514600"/>
            <a:ext cx="74041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1"/>
            <a:r>
              <a:rPr lang="fa-IR" sz="54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با تشکر از توجه شما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24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4400" dirty="0" smtClean="0">
                <a:cs typeface="B Nazanin" pitchFamily="2" charset="-78"/>
              </a:rPr>
              <a:t>سیستم نگاشت خودنسبی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</a:t>
            </a:fld>
            <a:endParaRPr kumimoji="0" lang="en-US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24" name="Notched Right Arrow 23"/>
          <p:cNvSpPr/>
          <p:nvPr/>
        </p:nvSpPr>
        <p:spPr>
          <a:xfrm flipH="1">
            <a:off x="8458200" y="2187800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5791200" y="2064603"/>
            <a:ext cx="2590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کدگذاری تصاویر فراکتالی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066800" y="1447800"/>
            <a:ext cx="7543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کاربردهای</a:t>
            </a:r>
            <a:r>
              <a:rPr kumimoji="0" lang="fa-IR" sz="2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 متداول </a:t>
            </a:r>
            <a:endParaRPr kumimoji="0" lang="fa-IR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27" name="Chevron 26"/>
          <p:cNvSpPr/>
          <p:nvPr/>
        </p:nvSpPr>
        <p:spPr>
          <a:xfrm flipH="1">
            <a:off x="8686800" y="1600200"/>
            <a:ext cx="152400" cy="228600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Notched Right Arrow 17"/>
          <p:cNvSpPr/>
          <p:nvPr/>
        </p:nvSpPr>
        <p:spPr>
          <a:xfrm flipH="1">
            <a:off x="8458200" y="263779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715000" y="2514600"/>
            <a:ext cx="2667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ناحیه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/>
              </a:rPr>
              <a:t>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بندی تصاویر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20" name="Notched Right Arrow 19"/>
          <p:cNvSpPr/>
          <p:nvPr/>
        </p:nvSpPr>
        <p:spPr>
          <a:xfrm flipH="1">
            <a:off x="8458200" y="3090532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019800" y="2967335"/>
            <a:ext cx="2362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تشخیص لبه 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23" name="Notched Right Arrow 22"/>
          <p:cNvSpPr/>
          <p:nvPr/>
        </p:nvSpPr>
        <p:spPr>
          <a:xfrm flipH="1">
            <a:off x="8458200" y="3547732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5867400" y="3424535"/>
            <a:ext cx="2514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استخراج مرز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1066800" y="4124980"/>
            <a:ext cx="7543800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همه الگوریتمهای</a:t>
            </a:r>
            <a:r>
              <a:rPr kumimoji="0" lang="fa-IR" sz="2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 فوق بر اساس یافته های تجربی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Ida</a:t>
            </a:r>
            <a:r>
              <a:rPr kumimoji="0" lang="fa-IR" sz="2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 می باشد که نشان داد نقاط نگاشت داده شده توسط نگاشتهای خودنسبی انقباضی (انبساطی) توسط لبه های تصویر جذب (دفع) می شوند.</a:t>
            </a:r>
            <a:endParaRPr kumimoji="0" lang="fa-IR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37" name="Chevron 36"/>
          <p:cNvSpPr/>
          <p:nvPr/>
        </p:nvSpPr>
        <p:spPr>
          <a:xfrm flipH="1">
            <a:off x="8686800" y="4277380"/>
            <a:ext cx="152400" cy="228600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1066800" y="5638800"/>
            <a:ext cx="75438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اما تاکنون</a:t>
            </a:r>
            <a:r>
              <a:rPr kumimoji="0" lang="fa-IR" sz="2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 مطالعه تحلیلی قطعی در این زمینه انجام نشده است. این موضوع در پردازش تصاویر پزشکی دارای اهمیت بیشتری می باشد.</a:t>
            </a:r>
            <a:endParaRPr kumimoji="0" lang="fa-IR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43" name="Chevron 42"/>
          <p:cNvSpPr/>
          <p:nvPr/>
        </p:nvSpPr>
        <p:spPr>
          <a:xfrm flipH="1">
            <a:off x="8686800" y="5791200"/>
            <a:ext cx="152400" cy="228600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سیستم نگاشت </a:t>
            </a:r>
            <a:r>
              <a:rPr lang="fa-IR" sz="4000" dirty="0" smtClean="0">
                <a:cs typeface="B Nazanin" pitchFamily="2" charset="-78"/>
              </a:rPr>
              <a:t>خودنسبی (ادامه)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23" name="Notched Right Arrow 22"/>
          <p:cNvSpPr/>
          <p:nvPr/>
        </p:nvSpPr>
        <p:spPr>
          <a:xfrm flipH="1">
            <a:off x="8534400" y="3746500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otched Right Arrow 23"/>
          <p:cNvSpPr/>
          <p:nvPr/>
        </p:nvSpPr>
        <p:spPr>
          <a:xfrm flipH="1">
            <a:off x="8534400" y="4267200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/>
          <a:srcRect b="8773"/>
          <a:stretch>
            <a:fillRect/>
          </a:stretch>
        </p:blipFill>
        <p:spPr bwMode="auto">
          <a:xfrm>
            <a:off x="4648200" y="1371600"/>
            <a:ext cx="4267200" cy="1981200"/>
          </a:xfrm>
          <a:prstGeom prst="rect">
            <a:avLst/>
          </a:prstGeom>
          <a:noFill/>
          <a:ln w="69850" algn="ctr">
            <a:noFill/>
            <a:miter lim="800000"/>
            <a:headEnd type="none" w="sm" len="sm"/>
            <a:tailEnd type="none" w="sm" len="sm"/>
          </a:ln>
          <a:effectLst/>
        </p:spPr>
      </p:pic>
      <p:grpSp>
        <p:nvGrpSpPr>
          <p:cNvPr id="3" name="Group 25"/>
          <p:cNvGrpSpPr/>
          <p:nvPr/>
        </p:nvGrpSpPr>
        <p:grpSpPr>
          <a:xfrm>
            <a:off x="4876800" y="3602335"/>
            <a:ext cx="3657600" cy="461665"/>
            <a:chOff x="1371600" y="3505200"/>
            <a:chExt cx="3657600" cy="461665"/>
          </a:xfrm>
        </p:grpSpPr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1371600" y="3505200"/>
              <a:ext cx="365760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 algn="r" rtl="1"/>
              <a:r>
                <a:rPr lang="fa-IR" sz="2400" kern="0" dirty="0" smtClean="0">
                  <a:solidFill>
                    <a:sysClr val="windowText" lastClr="000000"/>
                  </a:solidFill>
                  <a:cs typeface="B Nazanin" pitchFamily="2" charset="-78"/>
                </a:rPr>
                <a:t>تصویر         با دامنه تعریف    </a:t>
              </a:r>
            </a:p>
          </p:txBody>
        </p:sp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43050" y="3545334"/>
              <a:ext cx="819150" cy="315466"/>
            </a:xfrm>
            <a:prstGeom prst="rect">
              <a:avLst/>
            </a:prstGeom>
            <a:noFill/>
            <a:ln w="69850" algn="ctr">
              <a:noFill/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34" name="Picture 7"/>
            <p:cNvPicPr>
              <a:picLocks noChangeAspect="1" noChangeArrowheads="1"/>
            </p:cNvPicPr>
            <p:nvPr/>
          </p:nvPicPr>
          <p:blipFill>
            <a:blip r:embed="rId6"/>
            <a:srcRect r="7914" b="3540"/>
            <a:stretch>
              <a:fillRect/>
            </a:stretch>
          </p:blipFill>
          <p:spPr bwMode="auto">
            <a:xfrm>
              <a:off x="3810000" y="3583384"/>
              <a:ext cx="533400" cy="302816"/>
            </a:xfrm>
            <a:prstGeom prst="rect">
              <a:avLst/>
            </a:prstGeom>
            <a:noFill/>
            <a:ln w="69850" algn="ctr">
              <a:noFill/>
              <a:miter lim="800000"/>
              <a:headEnd type="none" w="sm" len="sm"/>
              <a:tailEnd type="none" w="sm" len="sm"/>
            </a:ln>
            <a:effectLst/>
          </p:spPr>
        </p:pic>
      </p:grp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4876800" y="4133671"/>
            <a:ext cx="36576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نگاشت خودنسبی</a:t>
            </a:r>
            <a:r>
              <a:rPr lang="en-US" sz="24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 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 با ناحیه تعریف            به صورت ذیل تعریف می‌شود:</a:t>
            </a:r>
          </a:p>
        </p:txBody>
      </p:sp>
      <p:pic>
        <p:nvPicPr>
          <p:cNvPr id="36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37100" y="5093457"/>
            <a:ext cx="3733800" cy="240543"/>
          </a:xfrm>
          <a:prstGeom prst="rect">
            <a:avLst/>
          </a:prstGeom>
          <a:noFill/>
          <a:ln w="69850" algn="ctr">
            <a:noFill/>
            <a:miter lim="800000"/>
            <a:headEnd type="none" w="sm" len="sm"/>
            <a:tailEnd type="none" w="sm" len="sm"/>
          </a:ln>
          <a:effectLst/>
        </p:spPr>
      </p:pic>
      <p:cxnSp>
        <p:nvCxnSpPr>
          <p:cNvPr id="37" name="Straight Arrow Connector 36"/>
          <p:cNvCxnSpPr/>
          <p:nvPr/>
        </p:nvCxnSpPr>
        <p:spPr>
          <a:xfrm rot="5400000" flipH="1" flipV="1">
            <a:off x="6553200" y="5410200"/>
            <a:ext cx="2286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8" name="Cloud 37"/>
          <p:cNvSpPr/>
          <p:nvPr/>
        </p:nvSpPr>
        <p:spPr>
          <a:xfrm>
            <a:off x="5943600" y="5562600"/>
            <a:ext cx="1066800" cy="685800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600" dirty="0" smtClean="0">
                <a:cs typeface="B Nazanin" pitchFamily="2" charset="-78"/>
              </a:rPr>
              <a:t>مرکز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a-IR" sz="1600" dirty="0" smtClean="0">
                <a:cs typeface="B Nazanin" pitchFamily="2" charset="-78"/>
              </a:rPr>
              <a:t> </a:t>
            </a:r>
            <a:endParaRPr lang="en-US" sz="1600" dirty="0">
              <a:cs typeface="B Nazanin" pitchFamily="2" charset="-78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16200000" flipV="1">
            <a:off x="7234240" y="5472114"/>
            <a:ext cx="361948" cy="1428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0" name="Cloud 39"/>
          <p:cNvSpPr/>
          <p:nvPr/>
        </p:nvSpPr>
        <p:spPr>
          <a:xfrm>
            <a:off x="7010400" y="5562600"/>
            <a:ext cx="1066800" cy="685800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600" dirty="0" smtClean="0">
                <a:cs typeface="B Nazanin" pitchFamily="2" charset="-78"/>
              </a:rPr>
              <a:t>مرکز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fa-IR" sz="1600" dirty="0" smtClean="0">
                <a:cs typeface="B Nazanin" pitchFamily="2" charset="-78"/>
              </a:rPr>
              <a:t> </a:t>
            </a:r>
            <a:endParaRPr lang="en-US" sz="1600" dirty="0">
              <a:cs typeface="B Nazanin" pitchFamily="2" charset="-78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2975" y="5534201"/>
            <a:ext cx="1181100" cy="25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3925" y="6248400"/>
            <a:ext cx="2743200" cy="5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24000" y="1944572"/>
            <a:ext cx="2852737" cy="49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Notched Right Arrow 43"/>
          <p:cNvSpPr/>
          <p:nvPr/>
        </p:nvSpPr>
        <p:spPr>
          <a:xfrm flipH="1">
            <a:off x="4267200" y="1544701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1066800" y="1411172"/>
            <a:ext cx="3200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تابع هزینه </a:t>
            </a:r>
          </a:p>
        </p:txBody>
      </p:sp>
      <p:sp>
        <p:nvSpPr>
          <p:cNvPr id="46" name="Notched Right Arrow 45"/>
          <p:cNvSpPr/>
          <p:nvPr/>
        </p:nvSpPr>
        <p:spPr>
          <a:xfrm flipH="1">
            <a:off x="4267200" y="2796064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1066800" y="2662535"/>
            <a:ext cx="3200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بردار انتقال بهینه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36881" y="3200400"/>
            <a:ext cx="273031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Notched Right Arrow 47"/>
          <p:cNvSpPr/>
          <p:nvPr/>
        </p:nvSpPr>
        <p:spPr>
          <a:xfrm flipH="1">
            <a:off x="4267200" y="4091464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1066800" y="3957935"/>
            <a:ext cx="3200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دوگان تابع هزینه 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371600" y="4876800"/>
            <a:ext cx="2971800" cy="52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48000" y="4495800"/>
            <a:ext cx="457200" cy="22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0" name="Straight Arrow Connector 49"/>
          <p:cNvCxnSpPr/>
          <p:nvPr/>
        </p:nvCxnSpPr>
        <p:spPr>
          <a:xfrm flipV="1">
            <a:off x="2489200" y="4622800"/>
            <a:ext cx="533400" cy="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47900" y="4538345"/>
            <a:ext cx="182562" cy="16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Notched Right Arrow 51"/>
          <p:cNvSpPr/>
          <p:nvPr/>
        </p:nvSpPr>
        <p:spPr>
          <a:xfrm flipH="1">
            <a:off x="4267200" y="5619929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1066800" y="5486400"/>
            <a:ext cx="3200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رابطه تابع هزینه و دوگانش</a:t>
            </a: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847850" y="6069604"/>
            <a:ext cx="1809750" cy="55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4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مبانی تحلیلی – پاسخ بدیهی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44" name="Notched Right Arrow 43"/>
          <p:cNvSpPr/>
          <p:nvPr/>
        </p:nvSpPr>
        <p:spPr>
          <a:xfrm flipH="1">
            <a:off x="8534400" y="1657529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5562600" y="1524000"/>
            <a:ext cx="2971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مشتق مرتبه اول تابع هزینه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2200" y="1485841"/>
            <a:ext cx="4267200" cy="64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Notched Right Arrow 50"/>
          <p:cNvSpPr/>
          <p:nvPr/>
        </p:nvSpPr>
        <p:spPr>
          <a:xfrm flipH="1">
            <a:off x="8534400" y="2495729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4267200" y="2362200"/>
            <a:ext cx="4267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بردار انتقال بهینه ریشه عبارت مقابل است: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2265649"/>
            <a:ext cx="1143000" cy="55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Notched Right Arrow 54"/>
          <p:cNvSpPr/>
          <p:nvPr/>
        </p:nvSpPr>
        <p:spPr>
          <a:xfrm flipH="1">
            <a:off x="8534400" y="3257729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5867400" y="3124200"/>
            <a:ext cx="2667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براساس نامساوی مثلثی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3084616"/>
            <a:ext cx="5053012" cy="69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Notched Right Arrow 56"/>
          <p:cNvSpPr/>
          <p:nvPr/>
        </p:nvSpPr>
        <p:spPr>
          <a:xfrm flipH="1">
            <a:off x="8534400" y="4320064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5867400" y="4186535"/>
            <a:ext cx="2667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براساس قضیه ساندویچی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" y="4005516"/>
            <a:ext cx="3733800" cy="71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Notched Right Arrow 58"/>
          <p:cNvSpPr/>
          <p:nvPr/>
        </p:nvSpPr>
        <p:spPr>
          <a:xfrm flipH="1">
            <a:off x="8534400" y="5573855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5029200" y="5440326"/>
            <a:ext cx="350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براساس لم اساسی حساب تغییرات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6800" y="5181600"/>
            <a:ext cx="3352800" cy="102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2" name="Straight Arrow Connector 61"/>
          <p:cNvCxnSpPr/>
          <p:nvPr/>
        </p:nvCxnSpPr>
        <p:spPr>
          <a:xfrm rot="10800000" flipV="1">
            <a:off x="3657601" y="51054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3" name="Cloud 62"/>
          <p:cNvSpPr/>
          <p:nvPr/>
        </p:nvSpPr>
        <p:spPr>
          <a:xfrm>
            <a:off x="4038601" y="4648200"/>
            <a:ext cx="1066800" cy="685800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600" dirty="0" smtClean="0">
                <a:cs typeface="B Nazanin" pitchFamily="2" charset="-78"/>
              </a:rPr>
              <a:t>نواحی نرم </a:t>
            </a:r>
            <a:endParaRPr lang="en-US" sz="1600" dirty="0">
              <a:cs typeface="B Nazanin" pitchFamily="2" charset="-78"/>
            </a:endParaRPr>
          </a:p>
        </p:txBody>
      </p:sp>
      <p:sp>
        <p:nvSpPr>
          <p:cNvPr id="67" name="Cloud 66"/>
          <p:cNvSpPr/>
          <p:nvPr/>
        </p:nvSpPr>
        <p:spPr>
          <a:xfrm>
            <a:off x="4114800" y="6172200"/>
            <a:ext cx="1066800" cy="685800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600" dirty="0" smtClean="0">
                <a:cs typeface="B Nazanin" pitchFamily="2" charset="-78"/>
              </a:rPr>
              <a:t>لبه</a:t>
            </a:r>
            <a:r>
              <a:rPr lang="fa-IR" sz="1600" dirty="0" smtClean="0">
                <a:cs typeface="B Titr"/>
              </a:rPr>
              <a:t>‌</a:t>
            </a:r>
            <a:r>
              <a:rPr lang="fa-IR" sz="1600" dirty="0" smtClean="0">
                <a:cs typeface="B Nazanin" pitchFamily="2" charset="-78"/>
              </a:rPr>
              <a:t>ها</a:t>
            </a:r>
            <a:endParaRPr lang="en-US" sz="1600" dirty="0">
              <a:cs typeface="B Nazanin" pitchFamily="2" charset="-78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rot="10800000">
            <a:off x="3810000" y="61722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5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مبانی تحلیلی – پاسخ بدیهی (ادامه)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44" name="Notched Right Arrow 43"/>
          <p:cNvSpPr/>
          <p:nvPr/>
        </p:nvSpPr>
        <p:spPr>
          <a:xfrm flipH="1">
            <a:off x="8534400" y="1657529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4953000" y="1524000"/>
            <a:ext cx="3581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در حالت کلی برای هر نقطه لبه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447800"/>
            <a:ext cx="3662361" cy="72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2819400"/>
            <a:ext cx="553390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Notched Right Arrow 26"/>
          <p:cNvSpPr/>
          <p:nvPr/>
        </p:nvSpPr>
        <p:spPr>
          <a:xfrm flipH="1">
            <a:off x="8534400" y="2343329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2438400" y="2209800"/>
            <a:ext cx="6096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شرط برقرار رابطه فوق برای تمام نقاط لبه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Titr"/>
              </a:rPr>
              <a:t>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ها در حالت کلی:</a:t>
            </a:r>
          </a:p>
        </p:txBody>
      </p:sp>
      <p:sp>
        <p:nvSpPr>
          <p:cNvPr id="29" name="Notched Right Arrow 28"/>
          <p:cNvSpPr/>
          <p:nvPr/>
        </p:nvSpPr>
        <p:spPr>
          <a:xfrm flipH="1">
            <a:off x="8534400" y="3791129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2743200" y="3657600"/>
            <a:ext cx="5791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بردار انتقال بهینه مستقل از پیکسل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Titr"/>
              </a:rPr>
              <a:t>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های لبه است: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37338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Notched Right Arrow 32"/>
          <p:cNvSpPr/>
          <p:nvPr/>
        </p:nvSpPr>
        <p:spPr>
          <a:xfrm flipH="1">
            <a:off x="8534400" y="4472464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219200" y="4338935"/>
            <a:ext cx="7315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پاسخ بدیهی فوق غیر قابل قبول است زیرا نگاشت خودنسبی را به نگاشت همانی ساده می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Titr"/>
              </a:rPr>
              <a:t>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کند.</a:t>
            </a:r>
          </a:p>
        </p:txBody>
      </p:sp>
      <p:sp>
        <p:nvSpPr>
          <p:cNvPr id="35" name="Notched Right Arrow 34"/>
          <p:cNvSpPr/>
          <p:nvPr/>
        </p:nvSpPr>
        <p:spPr>
          <a:xfrm flipH="1">
            <a:off x="8534400" y="5467529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1219200" y="5334000"/>
            <a:ext cx="7315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در ادامه ابتدا بردار انتقال بهینه برای دو حالت خاص بدیت آمده و سپس نتایج به حالت کلی تعمیم داده می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Titr"/>
              </a:rPr>
              <a:t>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شود.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6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مبانی تحلیلی –یک پاره خط لبه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44" name="Notched Right Arrow 43"/>
          <p:cNvSpPr/>
          <p:nvPr/>
        </p:nvSpPr>
        <p:spPr>
          <a:xfrm flipH="1">
            <a:off x="8534400" y="4407932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5181600" y="4274403"/>
            <a:ext cx="33528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فرض کنید </a:t>
            </a:r>
            <a:r>
              <a:rPr lang="en-US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 شامل یک پاره خط لبه باشد: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5181600"/>
            <a:ext cx="3171825" cy="31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Notched Right Arrow 19"/>
          <p:cNvSpPr/>
          <p:nvPr/>
        </p:nvSpPr>
        <p:spPr>
          <a:xfrm flipH="1">
            <a:off x="8534400" y="5772329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953000" y="5638800"/>
            <a:ext cx="3581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برای هر نقطه خارج پاره خط لبه: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6195319"/>
            <a:ext cx="2157412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Notched Right Arrow 22"/>
          <p:cNvSpPr/>
          <p:nvPr/>
        </p:nvSpPr>
        <p:spPr>
          <a:xfrm flipH="1">
            <a:off x="4800600" y="1588532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990600" y="1455003"/>
            <a:ext cx="3810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در حالی که برای هر نقطه بر روی پاره خط لبه باید داشته باشیم: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2362200"/>
            <a:ext cx="2590800" cy="34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8176" y="1295400"/>
            <a:ext cx="3614824" cy="288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Notched Right Arrow 36"/>
          <p:cNvSpPr/>
          <p:nvPr/>
        </p:nvSpPr>
        <p:spPr>
          <a:xfrm flipH="1">
            <a:off x="4800600" y="3029129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990600" y="2895600"/>
            <a:ext cx="3810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و از آنجا: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8"/>
          <a:srcRect l="17287" t="16092"/>
          <a:stretch>
            <a:fillRect/>
          </a:stretch>
        </p:blipFill>
        <p:spPr bwMode="auto">
          <a:xfrm>
            <a:off x="1031673" y="3429000"/>
            <a:ext cx="406128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92201" y="3124200"/>
            <a:ext cx="1523999" cy="22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Notched Right Arrow 38"/>
          <p:cNvSpPr/>
          <p:nvPr/>
        </p:nvSpPr>
        <p:spPr>
          <a:xfrm flipH="1">
            <a:off x="4800600" y="5086529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990600" y="4953000"/>
            <a:ext cx="3810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شرط بر روی پاره خط لبه قرار گرفتن نقطه نگاشت یافته:</a:t>
            </a: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6800" y="5734818"/>
            <a:ext cx="3343275" cy="43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66800" y="6266622"/>
            <a:ext cx="3276600" cy="28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1" name="Straight Arrow Connector 40"/>
          <p:cNvCxnSpPr>
            <a:endCxn id="15369" idx="3"/>
          </p:cNvCxnSpPr>
          <p:nvPr/>
        </p:nvCxnSpPr>
        <p:spPr>
          <a:xfrm rot="10800000" flipV="1">
            <a:off x="4343400" y="6400799"/>
            <a:ext cx="533400" cy="82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2" name="Cloud 41"/>
          <p:cNvSpPr/>
          <p:nvPr/>
        </p:nvSpPr>
        <p:spPr>
          <a:xfrm>
            <a:off x="4572000" y="6019800"/>
            <a:ext cx="1219200" cy="762000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 smtClean="0">
                <a:cs typeface="B Nazanin" pitchFamily="2" charset="-78"/>
              </a:rPr>
              <a:t>مکان هندسی بردار انتقال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7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مبانی تحلیلی –یک پاره خط لبه (ادامه)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44" name="Notched Right Arrow 43"/>
          <p:cNvSpPr/>
          <p:nvPr/>
        </p:nvSpPr>
        <p:spPr>
          <a:xfrm flipH="1">
            <a:off x="8610600" y="4379926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5181600" y="4246397"/>
            <a:ext cx="3429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برای هر بردار انتقال بهینه بر روی </a:t>
            </a:r>
            <a:r>
              <a:rPr lang="en-US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 داریم:</a:t>
            </a:r>
          </a:p>
        </p:txBody>
      </p:sp>
      <p:sp>
        <p:nvSpPr>
          <p:cNvPr id="20" name="Notched Right Arrow 19"/>
          <p:cNvSpPr/>
          <p:nvPr/>
        </p:nvSpPr>
        <p:spPr>
          <a:xfrm flipH="1">
            <a:off x="8534400" y="5696129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953000" y="5562600"/>
            <a:ext cx="3581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مکان هندسی مرکز بهینه ناحیه </a:t>
            </a:r>
            <a:r>
              <a:rPr lang="en-US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: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4855997"/>
            <a:ext cx="2362200" cy="63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176" y="1295400"/>
            <a:ext cx="3614824" cy="288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6105349"/>
            <a:ext cx="1843087" cy="37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6561854"/>
            <a:ext cx="2133600" cy="29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Notched Right Arrow 29"/>
          <p:cNvSpPr/>
          <p:nvPr/>
        </p:nvSpPr>
        <p:spPr>
          <a:xfrm flipH="1">
            <a:off x="4800600" y="1581329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1066800" y="1447800"/>
            <a:ext cx="37338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هر دو مکان هندسی </a:t>
            </a:r>
            <a:r>
              <a:rPr lang="en-US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 و </a:t>
            </a:r>
            <a:r>
              <a:rPr lang="en-US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 موازی </a:t>
            </a:r>
            <a:r>
              <a:rPr lang="en-US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i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 است.</a:t>
            </a:r>
          </a:p>
        </p:txBody>
      </p:sp>
      <p:sp>
        <p:nvSpPr>
          <p:cNvPr id="34" name="Notched Right Arrow 33"/>
          <p:cNvSpPr/>
          <p:nvPr/>
        </p:nvSpPr>
        <p:spPr>
          <a:xfrm flipH="1">
            <a:off x="4800600" y="2595741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1066800" y="2462212"/>
            <a:ext cx="3733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فاصله جبری غیرنرمالیزه </a:t>
            </a:r>
            <a:r>
              <a:rPr lang="en-US" sz="20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 از خط </a:t>
            </a:r>
            <a:r>
              <a:rPr lang="en-US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i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: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1899" y="3071812"/>
            <a:ext cx="1985301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Notched Right Arrow 35"/>
          <p:cNvSpPr/>
          <p:nvPr/>
        </p:nvSpPr>
        <p:spPr>
          <a:xfrm flipH="1">
            <a:off x="4800600" y="3867329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1066800" y="3733800"/>
            <a:ext cx="3733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فاصله اقلیدوسی </a:t>
            </a:r>
            <a:r>
              <a:rPr lang="en-US" sz="20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 از خط </a:t>
            </a:r>
            <a:r>
              <a:rPr lang="en-US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i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: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90800" y="4310651"/>
            <a:ext cx="1524000" cy="72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Notched Right Arrow 45"/>
          <p:cNvSpPr/>
          <p:nvPr/>
        </p:nvSpPr>
        <p:spPr>
          <a:xfrm flipH="1">
            <a:off x="4800600" y="5315129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1066800" y="5181600"/>
            <a:ext cx="3733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می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Titr"/>
              </a:rPr>
              <a:t>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توان نشان داد که: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6800" y="5715000"/>
            <a:ext cx="3929062" cy="85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8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مبانی تحلیلی –یک پاره خط لبه (ادامه)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44" name="Notched Right Arrow 43"/>
          <p:cNvSpPr/>
          <p:nvPr/>
        </p:nvSpPr>
        <p:spPr>
          <a:xfrm flipH="1">
            <a:off x="8610600" y="1581329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6553200" y="1447800"/>
            <a:ext cx="2057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برای مرکز بهینه </a:t>
            </a:r>
            <a:r>
              <a:rPr lang="en-US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: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524000"/>
            <a:ext cx="5486400" cy="31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Notched Right Arrow 25"/>
          <p:cNvSpPr/>
          <p:nvPr/>
        </p:nvSpPr>
        <p:spPr>
          <a:xfrm flipH="1">
            <a:off x="8610600" y="2634139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3733800" y="2500610"/>
            <a:ext cx="487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و از آنجا بدست می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Titr"/>
              </a:rPr>
              <a:t>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آید: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2276475"/>
            <a:ext cx="2459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Notched Right Arrow 28"/>
          <p:cNvSpPr/>
          <p:nvPr/>
        </p:nvSpPr>
        <p:spPr>
          <a:xfrm flipH="1">
            <a:off x="8610600" y="4798402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1143000" y="4563273"/>
            <a:ext cx="7467600" cy="15327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lnSpc>
                <a:spcPct val="130000"/>
              </a:lnSpc>
            </a:pPr>
            <a:r>
              <a:rPr lang="fa-IR" sz="2400" b="1" kern="0" dirty="0" smtClean="0">
                <a:solidFill>
                  <a:sysClr val="windowText" lastClr="000000"/>
                </a:solidFill>
                <a:cs typeface="B Nazanin" pitchFamily="2" charset="-78"/>
              </a:rPr>
              <a:t>نتیجه (خواص جذب</a:t>
            </a:r>
            <a:r>
              <a:rPr lang="fa-IR" sz="2400" b="1" kern="0" dirty="0" smtClean="0">
                <a:solidFill>
                  <a:sysClr val="windowText" lastClr="000000"/>
                </a:solidFill>
                <a:cs typeface="B Titr"/>
              </a:rPr>
              <a:t>‌</a:t>
            </a:r>
            <a:r>
              <a:rPr lang="fa-IR" sz="2400" b="1" kern="0" dirty="0" smtClean="0">
                <a:solidFill>
                  <a:sysClr val="windowText" lastClr="000000"/>
                </a:solidFill>
                <a:cs typeface="B Nazanin" pitchFamily="2" charset="-78"/>
              </a:rPr>
              <a:t>کنندگی و دفع</a:t>
            </a:r>
            <a:r>
              <a:rPr lang="fa-IR" sz="2400" b="1" kern="0" dirty="0" smtClean="0">
                <a:solidFill>
                  <a:sysClr val="windowText" lastClr="000000"/>
                </a:solidFill>
                <a:cs typeface="B Titr"/>
              </a:rPr>
              <a:t>‌</a:t>
            </a:r>
            <a:r>
              <a:rPr lang="fa-IR" sz="2400" b="1" kern="0" dirty="0" smtClean="0">
                <a:solidFill>
                  <a:sysClr val="windowText" lastClr="000000"/>
                </a:solidFill>
                <a:cs typeface="B Nazanin" pitchFamily="2" charset="-78"/>
              </a:rPr>
              <a:t>کنندگی)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:</a:t>
            </a:r>
          </a:p>
          <a:p>
            <a:pPr algn="r" rtl="1">
              <a:lnSpc>
                <a:spcPct val="130000"/>
              </a:lnSpc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اگر نقطه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Titr"/>
              </a:rPr>
              <a:t>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ای توسط یک نگاشت خودنسبی انقباضی (انبساطی) بهینه نگاشت یابد، فاصله آن تا پاره خط لبه </a:t>
            </a:r>
            <a:r>
              <a:rPr lang="en-US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i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 با ضریب </a:t>
            </a:r>
            <a:r>
              <a:rPr lang="en-US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 کاهش (افزایش) می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Titr"/>
              </a:rPr>
              <a:t>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یابد.</a:t>
            </a:r>
          </a:p>
        </p:txBody>
      </p:sp>
      <p:sp>
        <p:nvSpPr>
          <p:cNvPr id="38" name="Notched Right Arrow 37"/>
          <p:cNvSpPr/>
          <p:nvPr/>
        </p:nvSpPr>
        <p:spPr>
          <a:xfrm flipH="1">
            <a:off x="8610600" y="3714929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5486400" y="3581400"/>
            <a:ext cx="3124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بنابراین: 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3690402"/>
            <a:ext cx="3505200" cy="34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9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 dirty="0" smtClean="0"/>
        </a:defPPr>
      </a:lstStyle>
      <a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2245</TotalTime>
  <Words>818</Words>
  <Application>Microsoft Office PowerPoint</Application>
  <PresentationFormat>On-screen Show (4:3)</PresentationFormat>
  <Paragraphs>154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Solstice</vt:lpstr>
      <vt:lpstr>Slide 1</vt:lpstr>
      <vt:lpstr>On Analytical Study of the Self-Affine Mapping System in the Image Processing Domain</vt:lpstr>
      <vt:lpstr>سیستم نگاشت خودنسبی</vt:lpstr>
      <vt:lpstr>سیستم نگاشت خودنسبی (ادامه)</vt:lpstr>
      <vt:lpstr>مبانی تحلیلی – پاسخ بدیهی</vt:lpstr>
      <vt:lpstr>مبانی تحلیلی – پاسخ بدیهی (ادامه)</vt:lpstr>
      <vt:lpstr>مبانی تحلیلی –یک پاره خط لبه</vt:lpstr>
      <vt:lpstr>مبانی تحلیلی –یک پاره خط لبه (ادامه)</vt:lpstr>
      <vt:lpstr>مبانی تحلیلی –یک پاره خط لبه (ادامه)</vt:lpstr>
      <vt:lpstr>مبانی تحلیلی –یک پاره خط لبه (ادامه)</vt:lpstr>
      <vt:lpstr>مبانی تحلیلی –یک پاره خط لبه (ادامه)</vt:lpstr>
      <vt:lpstr>مبانی تحلیلی –چند پاره خط همرس</vt:lpstr>
      <vt:lpstr>مبانی تحلیلی –چند پاره خط همرس (ادامه)</vt:lpstr>
      <vt:lpstr>مبانی تحلیلی –چند پاره خط همرس (ادامه)</vt:lpstr>
      <vt:lpstr>مبانی تحلیلی –چند پاره خط همرس (ادامه)</vt:lpstr>
      <vt:lpstr>مبانی تحلیلی – حالت کلی</vt:lpstr>
      <vt:lpstr>مبانی تحلیلی – حالت کلی (ادامه)</vt:lpstr>
      <vt:lpstr>مبانی تحلیلی – نتایج (ادامه)</vt:lpstr>
      <vt:lpstr>مرز فعال خودنسبی</vt:lpstr>
      <vt:lpstr>مرز فعال خودنسبی (ادامه)</vt:lpstr>
      <vt:lpstr>نتایج تجربی</vt:lpstr>
      <vt:lpstr>نتایج تجربی (ادامه)</vt:lpstr>
      <vt:lpstr>نتایج تجربی (ادامه)</vt:lpstr>
      <vt:lpstr>Slide 24</vt:lpstr>
    </vt:vector>
  </TitlesOfParts>
  <Company>Ya Mahdi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Saadatmand</dc:creator>
  <cp:lastModifiedBy>Saadatmand</cp:lastModifiedBy>
  <cp:revision>228</cp:revision>
  <dcterms:created xsi:type="dcterms:W3CDTF">2008-11-25T19:34:25Z</dcterms:created>
  <dcterms:modified xsi:type="dcterms:W3CDTF">2009-05-02T21:30:15Z</dcterms:modified>
</cp:coreProperties>
</file>