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8" r:id="rId2"/>
    <p:sldId id="256" r:id="rId3"/>
    <p:sldId id="259" r:id="rId4"/>
    <p:sldId id="404" r:id="rId5"/>
    <p:sldId id="405" r:id="rId6"/>
    <p:sldId id="406" r:id="rId7"/>
    <p:sldId id="407" r:id="rId8"/>
    <p:sldId id="408" r:id="rId9"/>
    <p:sldId id="409" r:id="rId10"/>
    <p:sldId id="410" r:id="rId11"/>
    <p:sldId id="411" r:id="rId12"/>
    <p:sldId id="412" r:id="rId13"/>
    <p:sldId id="403" r:id="rId14"/>
    <p:sldId id="413" r:id="rId15"/>
    <p:sldId id="414" r:id="rId16"/>
    <p:sldId id="415" r:id="rId17"/>
    <p:sldId id="416" r:id="rId18"/>
    <p:sldId id="417" r:id="rId19"/>
    <p:sldId id="418" r:id="rId20"/>
    <p:sldId id="40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492" autoAdjust="0"/>
    <p:restoredTop sz="97410" autoAdjust="0"/>
  </p:normalViewPr>
  <p:slideViewPr>
    <p:cSldViewPr>
      <p:cViewPr>
        <p:scale>
          <a:sx n="70" d="100"/>
          <a:sy n="70" d="100"/>
        </p:scale>
        <p:origin x="-936"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22AE11-85DC-44B4-959F-EA991D66E3DB}" type="datetimeFigureOut">
              <a:rPr lang="en-US" smtClean="0"/>
              <a:pPr/>
              <a:t>5/2/2009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EDAD79-13D8-4537-B645-01D5BF77810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B511A-7448-400E-A512-EC6F3A031F05}" type="datetimeFigureOut">
              <a:rPr lang="en-US" smtClean="0"/>
              <a:pPr/>
              <a:t>5/2/2009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97C52-EC11-42CE-8B25-117A7AA99A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97C52-EC11-42CE-8B25-117A7AA99AF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EDDB61E-D2CB-4E59-8671-A97678E7E57E}" type="datetime1">
              <a:rPr lang="en-US" smtClean="0"/>
              <a:pPr/>
              <a:t>5/2/2009</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0C120C-AF64-40B6-8B41-E3A969DCCFC6}" type="datetime1">
              <a:rPr lang="en-US" smtClean="0"/>
              <a:pPr/>
              <a:t>5/2/2009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DA8D66-F778-4A1C-B306-A616B63276BE}" type="datetime1">
              <a:rPr lang="en-US" smtClean="0"/>
              <a:pPr/>
              <a:t>5/2/2009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6C3E41-5D36-45A1-8C82-2708EE461253}" type="datetime1">
              <a:rPr lang="en-US" smtClean="0"/>
              <a:pPr/>
              <a:t>5/2/2009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A4ACDD-E566-42A7-A5B4-F18F74FA3E6A}" type="datetime1">
              <a:rPr lang="en-US" smtClean="0"/>
              <a:pPr/>
              <a:t>5/2/2009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312175-A00C-45C3-A6B2-DA1574B1B427}" type="datetime1">
              <a:rPr lang="en-US" smtClean="0"/>
              <a:pPr/>
              <a:t>5/2/2009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A6FDEA-AE2E-4BCC-A09F-C561AE6A1862}" type="datetime1">
              <a:rPr lang="en-US" smtClean="0"/>
              <a:pPr/>
              <a:t>5/2/2009</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62E732F-657D-4BF0-AE84-2840A9283BEB}" type="datetime1">
              <a:rPr lang="en-US" smtClean="0"/>
              <a:pPr/>
              <a:t>5/2/2009</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D6EA514-9AE2-4273-9191-2DB27ADB539A}" type="datetime1">
              <a:rPr lang="en-US" smtClean="0"/>
              <a:pPr/>
              <a:t>5/2/2009</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31B4E4-CBC0-4BE3-8979-268C0B3729FA}" type="datetime1">
              <a:rPr lang="en-US" smtClean="0"/>
              <a:pPr/>
              <a:t>5/2/2009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86DDE96-8F9A-4055-A16B-CA4C52290AE4}" type="datetime1">
              <a:rPr lang="en-US" smtClean="0"/>
              <a:pPr/>
              <a:t>5/2/2009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8E49D88A-5B71-4C2C-A0F1-7BF545D5170F}" type="datetime1">
              <a:rPr lang="en-US" smtClean="0"/>
              <a:pPr algn="r" eaLnBrk="1" latinLnBrk="0" hangingPunct="1"/>
              <a:t>5/2/2009</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276600" y="817563"/>
            <a:ext cx="4000500" cy="5202237"/>
          </a:xfrm>
          <a:prstGeom prst="rect">
            <a:avLst/>
          </a:prstGeom>
          <a:noFill/>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الگوریتم پیشنهادی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15" name="Text Box 7"/>
          <p:cNvSpPr txBox="1">
            <a:spLocks noChangeArrowheads="1"/>
          </p:cNvSpPr>
          <p:nvPr/>
        </p:nvSpPr>
        <p:spPr bwMode="auto">
          <a:xfrm>
            <a:off x="1295400" y="13716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تشخیص لبه های</a:t>
            </a:r>
            <a:r>
              <a:rPr kumimoji="0" lang="fa-IR" sz="2800" b="0" i="0" u="none" strike="noStrike" kern="0" cap="none" spc="0" normalizeH="0" noProof="0" dirty="0" smtClean="0">
                <a:ln>
                  <a:noFill/>
                </a:ln>
                <a:solidFill>
                  <a:sysClr val="windowText" lastClr="000000"/>
                </a:solidFill>
                <a:effectLst/>
                <a:uLnTx/>
                <a:uFillTx/>
                <a:cs typeface="B Nazanin" pitchFamily="2" charset="-78"/>
              </a:rPr>
              <a:t> عمودی</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16" name="Chevron 15"/>
          <p:cNvSpPr/>
          <p:nvPr/>
        </p:nvSpPr>
        <p:spPr>
          <a:xfrm flipH="1">
            <a:off x="8686800" y="15240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9" name="Notched Right Arrow 18"/>
          <p:cNvSpPr/>
          <p:nvPr/>
        </p:nvSpPr>
        <p:spPr>
          <a:xfrm flipH="1">
            <a:off x="8458200" y="2092769"/>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Notched Right Arrow 19"/>
          <p:cNvSpPr/>
          <p:nvPr/>
        </p:nvSpPr>
        <p:spPr>
          <a:xfrm flipH="1">
            <a:off x="8458200" y="2552666"/>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Text Box 7"/>
          <p:cNvSpPr txBox="1">
            <a:spLocks noChangeArrowheads="1"/>
          </p:cNvSpPr>
          <p:nvPr/>
        </p:nvSpPr>
        <p:spPr bwMode="auto">
          <a:xfrm>
            <a:off x="457200" y="1972269"/>
            <a:ext cx="79248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حذف نویز با اعمال فیلتر میانه</a:t>
            </a:r>
            <a:r>
              <a:rPr kumimoji="0" lang="fa-IR" sz="2400" b="0" i="0" u="none" strike="noStrike" kern="0" cap="none" spc="0" normalizeH="0" noProof="0" dirty="0" smtClean="0">
                <a:ln>
                  <a:noFill/>
                </a:ln>
                <a:solidFill>
                  <a:sysClr val="windowText" lastClr="000000"/>
                </a:solidFill>
                <a:effectLst/>
                <a:uLnTx/>
                <a:uFillTx/>
                <a:cs typeface="B Nazanin" pitchFamily="2" charset="-78"/>
              </a:rPr>
              <a:t> بر تصویر</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5" name="Text Box 7"/>
          <p:cNvSpPr txBox="1">
            <a:spLocks noChangeArrowheads="1"/>
          </p:cNvSpPr>
          <p:nvPr/>
        </p:nvSpPr>
        <p:spPr bwMode="auto">
          <a:xfrm>
            <a:off x="762000" y="2429469"/>
            <a:ext cx="7620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اعمال فیلتر </a:t>
            </a:r>
            <a:r>
              <a:rPr kumimoji="0" lang="en-US" sz="2400" b="0" i="0" u="none" strike="noStrike" kern="0" cap="none" spc="0" normalizeH="0" noProof="0" dirty="0" smtClean="0">
                <a:ln>
                  <a:noFill/>
                </a:ln>
                <a:solidFill>
                  <a:sysClr val="windowText" lastClr="000000"/>
                </a:solidFill>
                <a:effectLst/>
                <a:uLnTx/>
                <a:uFillTx/>
                <a:cs typeface="B Nazanin" pitchFamily="2" charset="-78"/>
              </a:rPr>
              <a:t>Sobel</a:t>
            </a:r>
            <a:r>
              <a:rPr kumimoji="0" lang="fa-IR" sz="2400" b="0" i="0" u="none" strike="noStrike" kern="0" cap="none" spc="0" normalizeH="0" noProof="0" dirty="0" smtClean="0">
                <a:ln>
                  <a:noFill/>
                </a:ln>
                <a:solidFill>
                  <a:sysClr val="windowText" lastClr="000000"/>
                </a:solidFill>
                <a:effectLst/>
                <a:uLnTx/>
                <a:uFillTx/>
                <a:cs typeface="B Nazanin" pitchFamily="2" charset="-78"/>
              </a:rPr>
              <a:t> عمودی بر تصویر</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6" name="Notched Right Arrow 25"/>
          <p:cNvSpPr/>
          <p:nvPr/>
        </p:nvSpPr>
        <p:spPr>
          <a:xfrm flipH="1">
            <a:off x="8458200" y="300986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Text Box 7"/>
          <p:cNvSpPr txBox="1">
            <a:spLocks noChangeArrowheads="1"/>
          </p:cNvSpPr>
          <p:nvPr/>
        </p:nvSpPr>
        <p:spPr bwMode="auto">
          <a:xfrm>
            <a:off x="762000" y="2886670"/>
            <a:ext cx="7620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حذف ضرایب غیر ماکزیمم (</a:t>
            </a:r>
            <a:r>
              <a:rPr kumimoji="0" lang="en-US" sz="2400" b="0" i="0" u="none" strike="noStrike" kern="0" cap="none" spc="0" normalizeH="0" noProof="0" dirty="0" smtClean="0">
                <a:ln>
                  <a:noFill/>
                </a:ln>
                <a:solidFill>
                  <a:sysClr val="windowText" lastClr="000000"/>
                </a:solidFill>
                <a:effectLst/>
                <a:uLnTx/>
                <a:uFillTx/>
                <a:cs typeface="B Nazanin" pitchFamily="2" charset="-78"/>
              </a:rPr>
              <a:t>Non-maximum suppression</a:t>
            </a:r>
            <a:r>
              <a:rPr kumimoji="0" lang="fa-IR" sz="2400" b="0" i="0" u="none" strike="noStrike" kern="0" cap="none" spc="0" normalizeH="0" noProof="0" dirty="0" smtClean="0">
                <a:ln>
                  <a:noFill/>
                </a:ln>
                <a:solidFill>
                  <a:sysClr val="windowText" lastClr="000000"/>
                </a:solidFill>
                <a:effectLst/>
                <a:uLnTx/>
                <a:uFillTx/>
                <a:cs typeface="B Nazanin" pitchFamily="2" charset="-78"/>
              </a:rPr>
              <a:t>)</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8" name="Notched Right Arrow 27"/>
          <p:cNvSpPr/>
          <p:nvPr/>
        </p:nvSpPr>
        <p:spPr>
          <a:xfrm flipH="1">
            <a:off x="8458200" y="3471532"/>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Text Box 7"/>
          <p:cNvSpPr txBox="1">
            <a:spLocks noChangeArrowheads="1"/>
          </p:cNvSpPr>
          <p:nvPr/>
        </p:nvSpPr>
        <p:spPr bwMode="auto">
          <a:xfrm>
            <a:off x="762000" y="3348335"/>
            <a:ext cx="7620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آستانه گذاری تصویر حاصل با استفاده از روش </a:t>
            </a:r>
            <a:r>
              <a:rPr kumimoji="0" lang="en-US" sz="2400" b="0" i="0" u="none" strike="noStrike" kern="0" cap="none" spc="0" normalizeH="0" noProof="0" dirty="0" smtClean="0">
                <a:ln>
                  <a:noFill/>
                </a:ln>
                <a:solidFill>
                  <a:sysClr val="windowText" lastClr="000000"/>
                </a:solidFill>
                <a:effectLst/>
                <a:uLnTx/>
                <a:uFillTx/>
                <a:cs typeface="B Nazanin" pitchFamily="2" charset="-78"/>
              </a:rPr>
              <a:t>Otsu</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grpSp>
        <p:nvGrpSpPr>
          <p:cNvPr id="32" name="Group 31"/>
          <p:cNvGrpSpPr/>
          <p:nvPr/>
        </p:nvGrpSpPr>
        <p:grpSpPr>
          <a:xfrm>
            <a:off x="2209800" y="1595735"/>
            <a:ext cx="5638800" cy="4795540"/>
            <a:chOff x="2209800" y="1595735"/>
            <a:chExt cx="5638800" cy="4795540"/>
          </a:xfrm>
        </p:grpSpPr>
        <p:pic>
          <p:nvPicPr>
            <p:cNvPr id="3074" name="Picture 2"/>
            <p:cNvPicPr>
              <a:picLocks noChangeAspect="1" noChangeArrowheads="1"/>
            </p:cNvPicPr>
            <p:nvPr/>
          </p:nvPicPr>
          <p:blipFill>
            <a:blip r:embed="rId4"/>
            <a:srcRect/>
            <a:stretch>
              <a:fillRect/>
            </a:stretch>
          </p:blipFill>
          <p:spPr bwMode="auto">
            <a:xfrm>
              <a:off x="2209800" y="1676400"/>
              <a:ext cx="5610225" cy="4714875"/>
            </a:xfrm>
            <a:prstGeom prst="rect">
              <a:avLst/>
            </a:prstGeom>
            <a:noFill/>
            <a:ln w="9525">
              <a:noFill/>
              <a:miter lim="800000"/>
              <a:headEnd/>
              <a:tailEnd/>
            </a:ln>
            <a:effectLst/>
          </p:spPr>
        </p:pic>
        <p:sp>
          <p:nvSpPr>
            <p:cNvPr id="22" name="Text Box 7"/>
            <p:cNvSpPr txBox="1">
              <a:spLocks noChangeArrowheads="1"/>
            </p:cNvSpPr>
            <p:nvPr/>
          </p:nvSpPr>
          <p:spPr bwMode="auto">
            <a:xfrm>
              <a:off x="3695700" y="1595735"/>
              <a:ext cx="14097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rPr>
                <a:t>تصویر ورودی</a:t>
              </a:r>
            </a:p>
          </p:txBody>
        </p:sp>
        <p:sp>
          <p:nvSpPr>
            <p:cNvPr id="23" name="Text Box 7"/>
            <p:cNvSpPr txBox="1">
              <a:spLocks noChangeArrowheads="1"/>
            </p:cNvSpPr>
            <p:nvPr/>
          </p:nvSpPr>
          <p:spPr bwMode="auto">
            <a:xfrm>
              <a:off x="5638800" y="1600200"/>
              <a:ext cx="22098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rPr>
                <a:t>لبه های عمودی</a:t>
              </a:r>
            </a:p>
          </p:txBody>
        </p:sp>
        <p:sp>
          <p:nvSpPr>
            <p:cNvPr id="30" name="Text Box 7"/>
            <p:cNvSpPr txBox="1">
              <a:spLocks noChangeArrowheads="1"/>
            </p:cNvSpPr>
            <p:nvPr/>
          </p:nvSpPr>
          <p:spPr bwMode="auto">
            <a:xfrm>
              <a:off x="2362200" y="3962400"/>
              <a:ext cx="2667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rPr>
                <a:t>حذف عناصر غیرماکزیمم</a:t>
              </a:r>
            </a:p>
          </p:txBody>
        </p:sp>
        <p:sp>
          <p:nvSpPr>
            <p:cNvPr id="31" name="Text Box 7"/>
            <p:cNvSpPr txBox="1">
              <a:spLocks noChangeArrowheads="1"/>
            </p:cNvSpPr>
            <p:nvPr/>
          </p:nvSpPr>
          <p:spPr bwMode="auto">
            <a:xfrm>
              <a:off x="5105400" y="3957935"/>
              <a:ext cx="2667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rPr>
                <a:t>آستانه گذاری</a:t>
              </a: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الگوریتم پیشنهادی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15" name="Text Box 7"/>
          <p:cNvSpPr txBox="1">
            <a:spLocks noChangeArrowheads="1"/>
          </p:cNvSpPr>
          <p:nvPr/>
        </p:nvSpPr>
        <p:spPr bwMode="auto">
          <a:xfrm>
            <a:off x="1295400" y="13716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smtClean="0">
                <a:ln>
                  <a:noFill/>
                </a:ln>
                <a:solidFill>
                  <a:sysClr val="windowText" lastClr="000000"/>
                </a:solidFill>
                <a:effectLst/>
                <a:uLnTx/>
                <a:uFillTx/>
                <a:cs typeface="B Nazanin" pitchFamily="2" charset="-78"/>
              </a:rPr>
              <a:t>محاسبه نقشه چگالی</a:t>
            </a:r>
            <a:r>
              <a:rPr kumimoji="0" lang="fa-IR" sz="2800" b="0" i="0" u="none" strike="noStrike" kern="0" cap="none" spc="0" normalizeH="0" noProof="0" smtClean="0">
                <a:ln>
                  <a:noFill/>
                </a:ln>
                <a:solidFill>
                  <a:sysClr val="windowText" lastClr="000000"/>
                </a:solidFill>
                <a:effectLst/>
                <a:uLnTx/>
                <a:uFillTx/>
                <a:cs typeface="B Nazanin" pitchFamily="2" charset="-78"/>
              </a:rPr>
              <a:t> لبه های عمودی در تصویر</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16" name="Chevron 15"/>
          <p:cNvSpPr/>
          <p:nvPr/>
        </p:nvSpPr>
        <p:spPr>
          <a:xfrm flipH="1">
            <a:off x="8686800" y="15240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9" name="Notched Right Arrow 18"/>
          <p:cNvSpPr/>
          <p:nvPr/>
        </p:nvSpPr>
        <p:spPr>
          <a:xfrm flipH="1">
            <a:off x="8458200" y="2092769"/>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Text Box 7"/>
          <p:cNvSpPr txBox="1">
            <a:spLocks noChangeArrowheads="1"/>
          </p:cNvSpPr>
          <p:nvPr/>
        </p:nvSpPr>
        <p:spPr bwMode="auto">
          <a:xfrm>
            <a:off x="990600" y="1972269"/>
            <a:ext cx="73914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برای محاسبه چگالی لبه ها می توان به سادگی تعداد پیکسلهای درون یک پنجره متحرک را شمرد.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6" name="Notched Right Arrow 25"/>
          <p:cNvSpPr/>
          <p:nvPr/>
        </p:nvSpPr>
        <p:spPr>
          <a:xfrm flipH="1">
            <a:off x="8458200" y="362839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Text Box 7"/>
          <p:cNvSpPr txBox="1">
            <a:spLocks noChangeArrowheads="1"/>
          </p:cNvSpPr>
          <p:nvPr/>
        </p:nvSpPr>
        <p:spPr bwMode="auto">
          <a:xfrm>
            <a:off x="990600" y="3505200"/>
            <a:ext cx="7391400" cy="2308324"/>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ما استفاده از الگوریتم درخت چهارتایی (</a:t>
            </a:r>
            <a:r>
              <a:rPr kumimoji="0" lang="en-US" sz="2400" b="0" i="0" u="none" strike="noStrike" kern="0" cap="none" spc="0" normalizeH="0" noProof="0" dirty="0" smtClean="0">
                <a:ln>
                  <a:noFill/>
                </a:ln>
                <a:solidFill>
                  <a:sysClr val="windowText" lastClr="000000"/>
                </a:solidFill>
                <a:effectLst/>
                <a:uLnTx/>
                <a:uFillTx/>
                <a:cs typeface="B Nazanin" pitchFamily="2" charset="-78"/>
              </a:rPr>
              <a:t>Quad Tree</a:t>
            </a:r>
            <a:r>
              <a:rPr kumimoji="0" lang="fa-IR" sz="2400" b="0" i="0" u="none" strike="noStrike" kern="0" cap="none" spc="0" normalizeH="0" noProof="0" dirty="0" smtClean="0">
                <a:ln>
                  <a:noFill/>
                </a:ln>
                <a:solidFill>
                  <a:sysClr val="windowText" lastClr="000000"/>
                </a:solidFill>
                <a:effectLst/>
                <a:uLnTx/>
                <a:uFillTx/>
                <a:cs typeface="B Nazanin" pitchFamily="2" charset="-78"/>
              </a:rPr>
              <a:t>) را پیشنهاد می کنیم. در این روش، ابتدا کل تصویر یک بلاک در نظر گرفته شده و تعداد پیکسلهای لبه درون آن محاسبه می شود. در هر مرحله، اگر چگالی لبه در یک بلاک بیشتر از یک حد آستانه باشد، بلاک مذکور به چهار بخش تقسیم می شود. این فرآیند تا آنجا ادامه می یابد که چگالی همه بلاکها کمتر از حد آستانه مذکور بوده با اندازه آن به اندازه کاافی کوچک باشد.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17" name="Cloud 16"/>
          <p:cNvSpPr/>
          <p:nvPr/>
        </p:nvSpPr>
        <p:spPr>
          <a:xfrm>
            <a:off x="3657601" y="2438400"/>
            <a:ext cx="1981199" cy="914400"/>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dirty="0" smtClean="0">
                <a:cs typeface="B Nazanin" pitchFamily="2" charset="-78"/>
              </a:rPr>
              <a:t>حساسیت به تغییرات مقیاس</a:t>
            </a:r>
            <a:endParaRPr lang="en-US" dirty="0">
              <a:latin typeface="Times New Roman" pitchFamily="18" charset="0"/>
              <a:cs typeface="Times New Roman" pitchFamily="18" charset="0"/>
            </a:endParaRPr>
          </a:p>
        </p:txBody>
      </p:sp>
      <p:cxnSp>
        <p:nvCxnSpPr>
          <p:cNvPr id="18" name="Straight Arrow Connector 17"/>
          <p:cNvCxnSpPr/>
          <p:nvPr/>
        </p:nvCxnSpPr>
        <p:spPr>
          <a:xfrm rot="10800000" flipV="1">
            <a:off x="5562600" y="2590800"/>
            <a:ext cx="457200" cy="152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0" name="Notched Right Arrow 29"/>
          <p:cNvSpPr/>
          <p:nvPr/>
        </p:nvSpPr>
        <p:spPr>
          <a:xfrm flipH="1">
            <a:off x="8458200" y="6071303"/>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Text Box 7"/>
          <p:cNvSpPr txBox="1">
            <a:spLocks noChangeArrowheads="1"/>
          </p:cNvSpPr>
          <p:nvPr/>
        </p:nvSpPr>
        <p:spPr bwMode="auto">
          <a:xfrm>
            <a:off x="990600" y="5950803"/>
            <a:ext cx="7391400" cy="830997"/>
          </a:xfrm>
          <a:prstGeom prst="rect">
            <a:avLst/>
          </a:prstGeom>
          <a:noFill/>
          <a:ln w="9525" algn="ctr">
            <a:noFill/>
            <a:miter lim="800000"/>
            <a:headEnd/>
            <a:tailEnd/>
          </a:ln>
          <a:effectLst/>
        </p:spPr>
        <p:txBody>
          <a:bodyPr wrap="square">
            <a:spAutoFit/>
          </a:bodyPr>
          <a:lstStyle/>
          <a:p>
            <a:pPr lvl="0" algn="r" rtl="1">
              <a:defRPr/>
            </a:pPr>
            <a:r>
              <a:rPr lang="fa-IR" sz="2400" kern="0" dirty="0" smtClean="0">
                <a:solidFill>
                  <a:sysClr val="windowText" lastClr="000000"/>
                </a:solidFill>
                <a:cs typeface="B Nazanin" pitchFamily="2" charset="-78"/>
              </a:rPr>
              <a:t>پس از </a:t>
            </a:r>
            <a:r>
              <a:rPr lang="fa-IR" sz="2400" kern="0" dirty="0" smtClean="0">
                <a:solidFill>
                  <a:sysClr val="windowText" lastClr="000000"/>
                </a:solidFill>
                <a:cs typeface="B Nazanin" pitchFamily="2" charset="-78"/>
              </a:rPr>
              <a:t>همگرایی، </a:t>
            </a: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تصویر نقشه</a:t>
            </a:r>
            <a:r>
              <a:rPr kumimoji="0" lang="fa-IR" sz="2400" b="0" i="0" u="none" strike="noStrike" kern="0" cap="none" spc="0" normalizeH="0" noProof="0" dirty="0" smtClean="0">
                <a:ln>
                  <a:noFill/>
                </a:ln>
                <a:solidFill>
                  <a:sysClr val="windowText" lastClr="000000"/>
                </a:solidFill>
                <a:effectLst/>
                <a:uLnTx/>
                <a:uFillTx/>
                <a:cs typeface="B Nazanin" pitchFamily="2" charset="-78"/>
              </a:rPr>
              <a:t> چگالی لبه از محاسبه تعداد متوسط پیکسلهای لبه در هر بلاک محاسبه می شود.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grpSp>
        <p:nvGrpSpPr>
          <p:cNvPr id="33" name="Group 32"/>
          <p:cNvGrpSpPr/>
          <p:nvPr/>
        </p:nvGrpSpPr>
        <p:grpSpPr>
          <a:xfrm>
            <a:off x="3124200" y="2362200"/>
            <a:ext cx="3124200" cy="2162175"/>
            <a:chOff x="2895600" y="2347913"/>
            <a:chExt cx="3124200" cy="2162175"/>
          </a:xfrm>
        </p:grpSpPr>
        <p:pic>
          <p:nvPicPr>
            <p:cNvPr id="1026" name="Picture 2"/>
            <p:cNvPicPr>
              <a:picLocks noChangeAspect="1" noChangeArrowheads="1"/>
            </p:cNvPicPr>
            <p:nvPr/>
          </p:nvPicPr>
          <p:blipFill>
            <a:blip r:embed="rId4"/>
            <a:srcRect/>
            <a:stretch>
              <a:fillRect/>
            </a:stretch>
          </p:blipFill>
          <p:spPr bwMode="auto">
            <a:xfrm>
              <a:off x="3138488" y="2347913"/>
              <a:ext cx="2867025" cy="2162175"/>
            </a:xfrm>
            <a:prstGeom prst="rect">
              <a:avLst/>
            </a:prstGeom>
            <a:noFill/>
            <a:ln w="9525">
              <a:noFill/>
              <a:miter lim="800000"/>
              <a:headEnd/>
              <a:tailEnd/>
            </a:ln>
            <a:effectLst/>
          </p:spPr>
        </p:pic>
        <p:sp>
          <p:nvSpPr>
            <p:cNvPr id="32" name="Text Box 7"/>
            <p:cNvSpPr txBox="1">
              <a:spLocks noChangeArrowheads="1"/>
            </p:cNvSpPr>
            <p:nvPr/>
          </p:nvSpPr>
          <p:spPr bwMode="auto">
            <a:xfrm>
              <a:off x="2895600" y="2357735"/>
              <a:ext cx="3124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rPr>
                <a:t>نقشه چگالی لبه های عمودی</a:t>
              </a:r>
              <a:endPar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endParaRP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الگوریتم پیشنهادی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15" name="Text Box 7"/>
          <p:cNvSpPr txBox="1">
            <a:spLocks noChangeArrowheads="1"/>
          </p:cNvSpPr>
          <p:nvPr/>
        </p:nvSpPr>
        <p:spPr bwMode="auto">
          <a:xfrm>
            <a:off x="1295400" y="13716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آستانه</a:t>
            </a:r>
            <a:r>
              <a:rPr kumimoji="0" lang="fa-IR" sz="2800" b="0" i="0" u="none" strike="noStrike" kern="0" cap="none" spc="0" normalizeH="0" noProof="0" dirty="0" smtClean="0">
                <a:ln>
                  <a:noFill/>
                </a:ln>
                <a:solidFill>
                  <a:sysClr val="windowText" lastClr="000000"/>
                </a:solidFill>
                <a:effectLst/>
                <a:uLnTx/>
                <a:uFillTx/>
                <a:cs typeface="B Nazanin" pitchFamily="2" charset="-78"/>
              </a:rPr>
              <a:t> گذاری</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16" name="Chevron 15"/>
          <p:cNvSpPr/>
          <p:nvPr/>
        </p:nvSpPr>
        <p:spPr>
          <a:xfrm flipH="1">
            <a:off x="8686800" y="15240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9" name="Notched Right Arrow 18"/>
          <p:cNvSpPr/>
          <p:nvPr/>
        </p:nvSpPr>
        <p:spPr>
          <a:xfrm flipH="1">
            <a:off x="8458200" y="2092769"/>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Text Box 7"/>
          <p:cNvSpPr txBox="1">
            <a:spLocks noChangeArrowheads="1"/>
          </p:cNvSpPr>
          <p:nvPr/>
        </p:nvSpPr>
        <p:spPr bwMode="auto">
          <a:xfrm>
            <a:off x="990600" y="1972269"/>
            <a:ext cx="73914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با آستانه</a:t>
            </a:r>
            <a:r>
              <a:rPr kumimoji="0" lang="fa-IR" sz="2400" b="0" i="0" u="none" strike="noStrike" kern="0" cap="none" spc="0" normalizeH="0" noProof="0" dirty="0" smtClean="0">
                <a:ln>
                  <a:noFill/>
                </a:ln>
                <a:solidFill>
                  <a:sysClr val="windowText" lastClr="000000"/>
                </a:solidFill>
                <a:effectLst/>
                <a:uLnTx/>
                <a:uFillTx/>
                <a:cs typeface="B Nazanin" pitchFamily="2" charset="-78"/>
              </a:rPr>
              <a:t> گذاری بر تصویر چگالی لبه (روش </a:t>
            </a:r>
            <a:r>
              <a:rPr kumimoji="0" lang="en-US" sz="2400" b="0" i="0" u="none" strike="noStrike" kern="0" cap="none" spc="0" normalizeH="0" noProof="0" dirty="0" smtClean="0">
                <a:ln>
                  <a:noFill/>
                </a:ln>
                <a:solidFill>
                  <a:sysClr val="windowText" lastClr="000000"/>
                </a:solidFill>
                <a:effectLst/>
                <a:uLnTx/>
                <a:uFillTx/>
                <a:cs typeface="B Nazanin" pitchFamily="2" charset="-78"/>
              </a:rPr>
              <a:t>Otsu</a:t>
            </a:r>
            <a:r>
              <a:rPr kumimoji="0" lang="fa-IR" sz="2400" b="0" i="0" u="none" strike="noStrike" kern="0" cap="none" spc="0" normalizeH="0" noProof="0" dirty="0" smtClean="0">
                <a:ln>
                  <a:noFill/>
                </a:ln>
                <a:solidFill>
                  <a:sysClr val="windowText" lastClr="000000"/>
                </a:solidFill>
                <a:effectLst/>
                <a:uLnTx/>
                <a:uFillTx/>
                <a:cs typeface="B Nazanin" pitchFamily="2" charset="-78"/>
              </a:rPr>
              <a:t>)، نواحی کاندیدای پلاک بدست می آیند. </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6" name="Notched Right Arrow 25"/>
          <p:cNvSpPr/>
          <p:nvPr/>
        </p:nvSpPr>
        <p:spPr>
          <a:xfrm flipH="1">
            <a:off x="8458200" y="362839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Text Box 7"/>
          <p:cNvSpPr txBox="1">
            <a:spLocks noChangeArrowheads="1"/>
          </p:cNvSpPr>
          <p:nvPr/>
        </p:nvSpPr>
        <p:spPr bwMode="auto">
          <a:xfrm>
            <a:off x="990600" y="3505200"/>
            <a:ext cx="73914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ابتدا نواحی غیرقابل قبول از نظر اندازه، نسبت عرض به طول و فاصله از حاشیه های تصویر حذف می شوند.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0" name="Notched Right Arrow 29"/>
          <p:cNvSpPr/>
          <p:nvPr/>
        </p:nvSpPr>
        <p:spPr>
          <a:xfrm flipH="1">
            <a:off x="8458200" y="6071303"/>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Text Box 7"/>
          <p:cNvSpPr txBox="1">
            <a:spLocks noChangeArrowheads="1"/>
          </p:cNvSpPr>
          <p:nvPr/>
        </p:nvSpPr>
        <p:spPr bwMode="auto">
          <a:xfrm>
            <a:off x="990600" y="5950803"/>
            <a:ext cx="7391400" cy="830997"/>
          </a:xfrm>
          <a:prstGeom prst="rect">
            <a:avLst/>
          </a:prstGeom>
          <a:noFill/>
          <a:ln w="9525" algn="ctr">
            <a:noFill/>
            <a:miter lim="800000"/>
            <a:headEnd/>
            <a:tailEnd/>
          </a:ln>
          <a:effectLst/>
        </p:spPr>
        <p:txBody>
          <a:bodyPr wrap="square">
            <a:spAutoFit/>
          </a:bodyPr>
          <a:lstStyle/>
          <a:p>
            <a:pPr lvl="0" algn="r" rtl="1">
              <a:defRPr/>
            </a:pPr>
            <a:r>
              <a:rPr lang="fa-IR" sz="2400" kern="0" dirty="0" smtClean="0">
                <a:solidFill>
                  <a:sysClr val="windowText" lastClr="000000"/>
                </a:solidFill>
                <a:cs typeface="B Nazanin" pitchFamily="2" charset="-78"/>
              </a:rPr>
              <a:t>ناحیه ای که کاراکترهای قابل قبول آن </a:t>
            </a:r>
            <a:r>
              <a:rPr lang="fa-IR" sz="2400" kern="0" dirty="0" smtClean="0">
                <a:solidFill>
                  <a:sysClr val="windowText" lastClr="000000"/>
                </a:solidFill>
                <a:cs typeface="B Nazanin" pitchFamily="2" charset="-78"/>
              </a:rPr>
              <a:t>بیشترین مساحت </a:t>
            </a:r>
            <a:r>
              <a:rPr lang="fa-IR" sz="2400" kern="0" dirty="0" smtClean="0">
                <a:solidFill>
                  <a:sysClr val="windowText" lastClr="000000"/>
                </a:solidFill>
                <a:cs typeface="B Nazanin" pitchFamily="2" charset="-78"/>
              </a:rPr>
              <a:t>نسبی را (نسبت به مساحت </a:t>
            </a:r>
            <a:r>
              <a:rPr lang="fa-IR" sz="2400" kern="0" dirty="0" smtClean="0">
                <a:solidFill>
                  <a:sysClr val="windowText" lastClr="000000"/>
                </a:solidFill>
                <a:cs typeface="B Nazanin" pitchFamily="2" charset="-78"/>
              </a:rPr>
              <a:t>کل </a:t>
            </a:r>
            <a:r>
              <a:rPr lang="fa-IR" sz="2400" kern="0" dirty="0" smtClean="0">
                <a:solidFill>
                  <a:sysClr val="windowText" lastClr="000000"/>
                </a:solidFill>
                <a:cs typeface="B Nazanin" pitchFamily="2" charset="-78"/>
              </a:rPr>
              <a:t>ناحیه) داشته باشد، به عنوان ناحیه پلاک انتخاب می شود.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0" name="Text Box 7"/>
          <p:cNvSpPr txBox="1">
            <a:spLocks noChangeArrowheads="1"/>
          </p:cNvSpPr>
          <p:nvPr/>
        </p:nvSpPr>
        <p:spPr bwMode="auto">
          <a:xfrm>
            <a:off x="1295400" y="298198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انتخاب بهترین ناحیه</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2" name="Chevron 21"/>
          <p:cNvSpPr/>
          <p:nvPr/>
        </p:nvSpPr>
        <p:spPr>
          <a:xfrm flipH="1">
            <a:off x="8686800" y="313438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3" name="Notched Right Arrow 22"/>
          <p:cNvSpPr/>
          <p:nvPr/>
        </p:nvSpPr>
        <p:spPr>
          <a:xfrm flipH="1">
            <a:off x="8458200" y="439039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ext Box 7"/>
          <p:cNvSpPr txBox="1">
            <a:spLocks noChangeArrowheads="1"/>
          </p:cNvSpPr>
          <p:nvPr/>
        </p:nvSpPr>
        <p:spPr bwMode="auto">
          <a:xfrm>
            <a:off x="990600" y="4267200"/>
            <a:ext cx="73914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سپس به منظور استخراج کاراکترها، هر ناحیه کاندیدا توسط روش </a:t>
            </a:r>
            <a:r>
              <a:rPr kumimoji="0" lang="en-US" sz="2400" b="0" i="0" u="none" strike="noStrike" kern="0" cap="none" spc="0" normalizeH="0" noProof="0" dirty="0" smtClean="0">
                <a:ln>
                  <a:noFill/>
                </a:ln>
                <a:solidFill>
                  <a:sysClr val="windowText" lastClr="000000"/>
                </a:solidFill>
                <a:effectLst/>
                <a:uLnTx/>
                <a:uFillTx/>
                <a:cs typeface="B Nazanin" pitchFamily="2" charset="-78"/>
              </a:rPr>
              <a:t>Otsu</a:t>
            </a:r>
            <a:r>
              <a:rPr kumimoji="0" lang="fa-IR" sz="2400" b="0" i="0" u="none" strike="noStrike" kern="0" cap="none" spc="0" normalizeH="0" noProof="0" dirty="0" smtClean="0">
                <a:ln>
                  <a:noFill/>
                </a:ln>
                <a:solidFill>
                  <a:sysClr val="windowText" lastClr="000000"/>
                </a:solidFill>
                <a:effectLst/>
                <a:uLnTx/>
                <a:uFillTx/>
                <a:cs typeface="B Nazanin" pitchFamily="2" charset="-78"/>
              </a:rPr>
              <a:t> آستانه گذاری می شود.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8" name="Notched Right Arrow 27"/>
          <p:cNvSpPr/>
          <p:nvPr/>
        </p:nvSpPr>
        <p:spPr>
          <a:xfrm flipH="1">
            <a:off x="8458200" y="515239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Text Box 7"/>
          <p:cNvSpPr txBox="1">
            <a:spLocks noChangeArrowheads="1"/>
          </p:cNvSpPr>
          <p:nvPr/>
        </p:nvSpPr>
        <p:spPr bwMode="auto">
          <a:xfrm>
            <a:off x="990600" y="5029200"/>
            <a:ext cx="73914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در هر ناحیه، کاراکترهای غیرقابل قبول از نظر ابعاد و نسبت طول به عرض حذف می شوند.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grpSp>
        <p:nvGrpSpPr>
          <p:cNvPr id="35" name="Group 34"/>
          <p:cNvGrpSpPr/>
          <p:nvPr/>
        </p:nvGrpSpPr>
        <p:grpSpPr>
          <a:xfrm>
            <a:off x="2743200" y="1981200"/>
            <a:ext cx="3243263" cy="4276725"/>
            <a:chOff x="2743200" y="2352675"/>
            <a:chExt cx="3243263" cy="4276725"/>
          </a:xfrm>
        </p:grpSpPr>
        <p:pic>
          <p:nvPicPr>
            <p:cNvPr id="2050" name="Picture 2"/>
            <p:cNvPicPr>
              <a:picLocks noChangeAspect="1" noChangeArrowheads="1"/>
            </p:cNvPicPr>
            <p:nvPr/>
          </p:nvPicPr>
          <p:blipFill>
            <a:blip r:embed="rId4"/>
            <a:srcRect/>
            <a:stretch>
              <a:fillRect/>
            </a:stretch>
          </p:blipFill>
          <p:spPr bwMode="auto">
            <a:xfrm>
              <a:off x="3228975" y="2352675"/>
              <a:ext cx="2686050" cy="2152650"/>
            </a:xfrm>
            <a:prstGeom prst="rect">
              <a:avLst/>
            </a:prstGeom>
            <a:noFill/>
            <a:ln w="9525">
              <a:noFill/>
              <a:miter lim="800000"/>
              <a:headEnd/>
              <a:tailEnd/>
            </a:ln>
            <a:effectLst/>
          </p:spPr>
        </p:pic>
        <p:sp>
          <p:nvSpPr>
            <p:cNvPr id="33" name="Text Box 7"/>
            <p:cNvSpPr txBox="1">
              <a:spLocks noChangeArrowheads="1"/>
            </p:cNvSpPr>
            <p:nvPr/>
          </p:nvSpPr>
          <p:spPr bwMode="auto">
            <a:xfrm>
              <a:off x="2743200" y="4038600"/>
              <a:ext cx="3124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rPr>
                <a:t>نواحی کاندیدا</a:t>
              </a:r>
              <a:endPar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endParaRPr>
            </a:p>
          </p:txBody>
        </p:sp>
        <p:pic>
          <p:nvPicPr>
            <p:cNvPr id="2051" name="Picture 3"/>
            <p:cNvPicPr>
              <a:picLocks noChangeAspect="1" noChangeArrowheads="1"/>
            </p:cNvPicPr>
            <p:nvPr/>
          </p:nvPicPr>
          <p:blipFill>
            <a:blip r:embed="rId5"/>
            <a:srcRect/>
            <a:stretch>
              <a:fillRect/>
            </a:stretch>
          </p:blipFill>
          <p:spPr bwMode="auto">
            <a:xfrm>
              <a:off x="3157538" y="4495800"/>
              <a:ext cx="2828925" cy="2133600"/>
            </a:xfrm>
            <a:prstGeom prst="rect">
              <a:avLst/>
            </a:prstGeom>
            <a:noFill/>
            <a:ln w="9525">
              <a:noFill/>
              <a:miter lim="800000"/>
              <a:headEnd/>
              <a:tailEnd/>
            </a:ln>
            <a:effectLst/>
          </p:spPr>
        </p:pic>
        <p:sp>
          <p:nvSpPr>
            <p:cNvPr id="34" name="Text Box 7"/>
            <p:cNvSpPr txBox="1">
              <a:spLocks noChangeArrowheads="1"/>
            </p:cNvSpPr>
            <p:nvPr/>
          </p:nvSpPr>
          <p:spPr bwMode="auto">
            <a:xfrm>
              <a:off x="2743200" y="6167735"/>
              <a:ext cx="3124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rPr>
                <a:t>ناحیه پلاک </a:t>
              </a:r>
              <a:endParaRPr kumimoji="0" lang="fa-IR" sz="2400" b="0" i="0" u="none" strike="noStrike" kern="0" cap="none" spc="0" normalizeH="0" baseline="0" noProof="0" dirty="0" smtClean="0">
                <a:ln>
                  <a:noFill/>
                </a:ln>
                <a:solidFill>
                  <a:schemeClr val="accent2">
                    <a:lumMod val="60000"/>
                    <a:lumOff val="40000"/>
                  </a:schemeClr>
                </a:solidFill>
                <a:effectLst/>
                <a:uLnTx/>
                <a:uFillTx/>
                <a:cs typeface="B Nazanin" pitchFamily="2" charset="-78"/>
              </a:endParaRP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نتایج </a:t>
            </a:r>
            <a:r>
              <a:rPr lang="fa-IR" sz="4000" dirty="0" smtClean="0">
                <a:cs typeface="B Nazanin" pitchFamily="2" charset="-78"/>
              </a:rPr>
              <a:t>تجربی</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3" name="Text Box 7"/>
          <p:cNvSpPr txBox="1">
            <a:spLocks noChangeArrowheads="1"/>
          </p:cNvSpPr>
          <p:nvPr/>
        </p:nvSpPr>
        <p:spPr bwMode="auto">
          <a:xfrm>
            <a:off x="1295400" y="14478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پایگاه تصویر شامل 651 تصویر از پلاکهای مختلف به شرح ذیل:</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4" name="Chevron 23"/>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7" name="Slide Number Placeholder 26"/>
          <p:cNvSpPr>
            <a:spLocks noGrp="1"/>
          </p:cNvSpPr>
          <p:nvPr>
            <p:ph type="sldNum" sz="quarter" idx="12"/>
          </p:nvPr>
        </p:nvSpPr>
        <p:spPr/>
        <p:txBody>
          <a:bodyPr/>
          <a:lstStyle/>
          <a:p>
            <a:fld id="{6294C92D-0306-4E69-9CD3-20855E849650}" type="slidenum">
              <a:rPr kumimoji="0" lang="en-US" smtClean="0"/>
              <a:pPr/>
              <a:t>13</a:t>
            </a:fld>
            <a:endParaRPr kumimoji="0" lang="en-US"/>
          </a:p>
        </p:txBody>
      </p:sp>
      <p:pic>
        <p:nvPicPr>
          <p:cNvPr id="3074" name="Picture 2"/>
          <p:cNvPicPr>
            <a:picLocks noChangeAspect="1" noChangeArrowheads="1"/>
          </p:cNvPicPr>
          <p:nvPr/>
        </p:nvPicPr>
        <p:blipFill>
          <a:blip r:embed="rId4"/>
          <a:srcRect/>
          <a:stretch>
            <a:fillRect/>
          </a:stretch>
        </p:blipFill>
        <p:spPr bwMode="auto">
          <a:xfrm>
            <a:off x="1895475" y="2124075"/>
            <a:ext cx="6257925" cy="1914525"/>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نتایج </a:t>
            </a:r>
            <a:r>
              <a:rPr lang="fa-IR" sz="4000" dirty="0" smtClean="0">
                <a:cs typeface="B Nazanin" pitchFamily="2" charset="-78"/>
              </a:rPr>
              <a:t>تجربی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3" name="Text Box 7"/>
          <p:cNvSpPr txBox="1">
            <a:spLocks noChangeArrowheads="1"/>
          </p:cNvSpPr>
          <p:nvPr/>
        </p:nvSpPr>
        <p:spPr bwMode="auto">
          <a:xfrm>
            <a:off x="1295400" y="1447800"/>
            <a:ext cx="7315200" cy="954107"/>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عملکرد</a:t>
            </a:r>
            <a:r>
              <a:rPr kumimoji="0" lang="fa-IR" sz="2800" b="0" i="0" u="none" strike="noStrike" kern="0" cap="none" spc="0" normalizeH="0" noProof="0" dirty="0" smtClean="0">
                <a:ln>
                  <a:noFill/>
                </a:ln>
                <a:solidFill>
                  <a:sysClr val="windowText" lastClr="000000"/>
                </a:solidFill>
                <a:effectLst/>
                <a:uLnTx/>
                <a:uFillTx/>
                <a:cs typeface="B Nazanin" pitchFamily="2" charset="-78"/>
              </a:rPr>
              <a:t> الگوریتم پیشنهادی برای یک پلاک ایران از چهار زاویه تصویربرداری مختلف</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4" name="Chevron 23"/>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7" name="Slide Number Placeholder 26"/>
          <p:cNvSpPr>
            <a:spLocks noGrp="1"/>
          </p:cNvSpPr>
          <p:nvPr>
            <p:ph type="sldNum" sz="quarter" idx="12"/>
          </p:nvPr>
        </p:nvSpPr>
        <p:spPr/>
        <p:txBody>
          <a:bodyPr/>
          <a:lstStyle/>
          <a:p>
            <a:fld id="{6294C92D-0306-4E69-9CD3-20855E849650}" type="slidenum">
              <a:rPr kumimoji="0" lang="en-US" smtClean="0"/>
              <a:pPr/>
              <a:t>14</a:t>
            </a:fld>
            <a:endParaRPr kumimoji="0" lang="en-US"/>
          </a:p>
        </p:txBody>
      </p:sp>
      <p:pic>
        <p:nvPicPr>
          <p:cNvPr id="4098" name="Picture 2"/>
          <p:cNvPicPr>
            <a:picLocks noChangeAspect="1" noChangeArrowheads="1"/>
          </p:cNvPicPr>
          <p:nvPr/>
        </p:nvPicPr>
        <p:blipFill>
          <a:blip r:embed="rId4"/>
          <a:srcRect/>
          <a:stretch>
            <a:fillRect/>
          </a:stretch>
        </p:blipFill>
        <p:spPr bwMode="auto">
          <a:xfrm>
            <a:off x="2286000" y="2440612"/>
            <a:ext cx="5800725" cy="4341188"/>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نتایج </a:t>
            </a:r>
            <a:r>
              <a:rPr lang="fa-IR" sz="4000" dirty="0" smtClean="0">
                <a:cs typeface="B Nazanin" pitchFamily="2" charset="-78"/>
              </a:rPr>
              <a:t>تجربی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3" name="Text Box 7"/>
          <p:cNvSpPr txBox="1">
            <a:spLocks noChangeArrowheads="1"/>
          </p:cNvSpPr>
          <p:nvPr/>
        </p:nvSpPr>
        <p:spPr bwMode="auto">
          <a:xfrm>
            <a:off x="1295400" y="1447800"/>
            <a:ext cx="7315200" cy="954107"/>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عملکرد</a:t>
            </a:r>
            <a:r>
              <a:rPr kumimoji="0" lang="fa-IR" sz="2800" b="0" i="0" u="none" strike="noStrike" kern="0" cap="none" spc="0" normalizeH="0" noProof="0" dirty="0" smtClean="0">
                <a:ln>
                  <a:noFill/>
                </a:ln>
                <a:solidFill>
                  <a:sysClr val="windowText" lastClr="000000"/>
                </a:solidFill>
                <a:effectLst/>
                <a:uLnTx/>
                <a:uFillTx/>
                <a:cs typeface="B Nazanin" pitchFamily="2" charset="-78"/>
              </a:rPr>
              <a:t> الگوریتم پیشنهادی برای چهار پلاک لیزری با شرایط تصویربرداری بسیار متفاوت</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4" name="Chevron 23"/>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7" name="Slide Number Placeholder 26"/>
          <p:cNvSpPr>
            <a:spLocks noGrp="1"/>
          </p:cNvSpPr>
          <p:nvPr>
            <p:ph type="sldNum" sz="quarter" idx="12"/>
          </p:nvPr>
        </p:nvSpPr>
        <p:spPr/>
        <p:txBody>
          <a:bodyPr/>
          <a:lstStyle/>
          <a:p>
            <a:fld id="{6294C92D-0306-4E69-9CD3-20855E849650}" type="slidenum">
              <a:rPr kumimoji="0" lang="en-US" smtClean="0"/>
              <a:pPr/>
              <a:t>15</a:t>
            </a:fld>
            <a:endParaRPr kumimoji="0" lang="en-US"/>
          </a:p>
        </p:txBody>
      </p:sp>
      <p:pic>
        <p:nvPicPr>
          <p:cNvPr id="5122" name="Picture 2"/>
          <p:cNvPicPr>
            <a:picLocks noChangeAspect="1" noChangeArrowheads="1"/>
          </p:cNvPicPr>
          <p:nvPr/>
        </p:nvPicPr>
        <p:blipFill>
          <a:blip r:embed="rId4"/>
          <a:srcRect/>
          <a:stretch>
            <a:fillRect/>
          </a:stretch>
        </p:blipFill>
        <p:spPr bwMode="auto">
          <a:xfrm>
            <a:off x="2133600" y="2391121"/>
            <a:ext cx="5867400" cy="4390679"/>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نتایج </a:t>
            </a:r>
            <a:r>
              <a:rPr lang="fa-IR" sz="4000" dirty="0" smtClean="0">
                <a:cs typeface="B Nazanin" pitchFamily="2" charset="-78"/>
              </a:rPr>
              <a:t>تجربی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3" name="Text Box 7"/>
          <p:cNvSpPr txBox="1">
            <a:spLocks noChangeArrowheads="1"/>
          </p:cNvSpPr>
          <p:nvPr/>
        </p:nvSpPr>
        <p:spPr bwMode="auto">
          <a:xfrm>
            <a:off x="1295400" y="1447800"/>
            <a:ext cx="7315200" cy="954107"/>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عملکرد</a:t>
            </a:r>
            <a:r>
              <a:rPr kumimoji="0" lang="fa-IR" sz="2800" b="0" i="0" u="none" strike="noStrike" kern="0" cap="none" spc="0" normalizeH="0" noProof="0" dirty="0" smtClean="0">
                <a:ln>
                  <a:noFill/>
                </a:ln>
                <a:solidFill>
                  <a:sysClr val="windowText" lastClr="000000"/>
                </a:solidFill>
                <a:effectLst/>
                <a:uLnTx/>
                <a:uFillTx/>
                <a:cs typeface="B Nazanin" pitchFamily="2" charset="-78"/>
              </a:rPr>
              <a:t> الگوریتم پیشنهادی برای چهار پلاک لیزری با شرایط نوری مختلف تحت تأثیر نور خورشید، سایه و کثیفی سطح پلاک</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4" name="Chevron 23"/>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7" name="Slide Number Placeholder 26"/>
          <p:cNvSpPr>
            <a:spLocks noGrp="1"/>
          </p:cNvSpPr>
          <p:nvPr>
            <p:ph type="sldNum" sz="quarter" idx="12"/>
          </p:nvPr>
        </p:nvSpPr>
        <p:spPr/>
        <p:txBody>
          <a:bodyPr/>
          <a:lstStyle/>
          <a:p>
            <a:fld id="{6294C92D-0306-4E69-9CD3-20855E849650}" type="slidenum">
              <a:rPr kumimoji="0" lang="en-US" smtClean="0"/>
              <a:pPr/>
              <a:t>16</a:t>
            </a:fld>
            <a:endParaRPr kumimoji="0" lang="en-US"/>
          </a:p>
        </p:txBody>
      </p:sp>
      <p:pic>
        <p:nvPicPr>
          <p:cNvPr id="6146" name="Picture 2"/>
          <p:cNvPicPr>
            <a:picLocks noChangeAspect="1" noChangeArrowheads="1"/>
          </p:cNvPicPr>
          <p:nvPr/>
        </p:nvPicPr>
        <p:blipFill>
          <a:blip r:embed="rId4"/>
          <a:srcRect/>
          <a:stretch>
            <a:fillRect/>
          </a:stretch>
        </p:blipFill>
        <p:spPr bwMode="auto">
          <a:xfrm>
            <a:off x="2057400" y="2362200"/>
            <a:ext cx="5943599" cy="4431701"/>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نتایج </a:t>
            </a:r>
            <a:r>
              <a:rPr lang="fa-IR" sz="4000" dirty="0" smtClean="0">
                <a:cs typeface="B Nazanin" pitchFamily="2" charset="-78"/>
              </a:rPr>
              <a:t>تجربی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3" name="Text Box 7"/>
          <p:cNvSpPr txBox="1">
            <a:spLocks noChangeArrowheads="1"/>
          </p:cNvSpPr>
          <p:nvPr/>
        </p:nvSpPr>
        <p:spPr bwMode="auto">
          <a:xfrm>
            <a:off x="1295400" y="1447800"/>
            <a:ext cx="7315200" cy="954107"/>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عملکرد</a:t>
            </a:r>
            <a:r>
              <a:rPr kumimoji="0" lang="fa-IR" sz="2800" b="0" i="0" u="none" strike="noStrike" kern="0" cap="none" spc="0" normalizeH="0" noProof="0" dirty="0" smtClean="0">
                <a:ln>
                  <a:noFill/>
                </a:ln>
                <a:solidFill>
                  <a:sysClr val="windowText" lastClr="000000"/>
                </a:solidFill>
                <a:effectLst/>
                <a:uLnTx/>
                <a:uFillTx/>
                <a:cs typeface="B Nazanin" pitchFamily="2" charset="-78"/>
              </a:rPr>
              <a:t> الگوریتم پیشنهادی برای چهار پلاک قدیمی با شرایط تصویربرداری مختلف</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4" name="Chevron 23"/>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7" name="Slide Number Placeholder 26"/>
          <p:cNvSpPr>
            <a:spLocks noGrp="1"/>
          </p:cNvSpPr>
          <p:nvPr>
            <p:ph type="sldNum" sz="quarter" idx="12"/>
          </p:nvPr>
        </p:nvSpPr>
        <p:spPr/>
        <p:txBody>
          <a:bodyPr/>
          <a:lstStyle/>
          <a:p>
            <a:fld id="{6294C92D-0306-4E69-9CD3-20855E849650}" type="slidenum">
              <a:rPr kumimoji="0" lang="en-US" smtClean="0"/>
              <a:pPr/>
              <a:t>17</a:t>
            </a:fld>
            <a:endParaRPr kumimoji="0" lang="en-US"/>
          </a:p>
        </p:txBody>
      </p:sp>
      <p:pic>
        <p:nvPicPr>
          <p:cNvPr id="7170" name="Picture 2"/>
          <p:cNvPicPr>
            <a:picLocks noChangeAspect="1" noChangeArrowheads="1"/>
          </p:cNvPicPr>
          <p:nvPr/>
        </p:nvPicPr>
        <p:blipFill>
          <a:blip r:embed="rId4"/>
          <a:srcRect/>
          <a:stretch>
            <a:fillRect/>
          </a:stretch>
        </p:blipFill>
        <p:spPr bwMode="auto">
          <a:xfrm>
            <a:off x="2133600" y="2362200"/>
            <a:ext cx="5891212" cy="4412446"/>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نتایج </a:t>
            </a:r>
            <a:r>
              <a:rPr lang="fa-IR" sz="4000" dirty="0" smtClean="0">
                <a:cs typeface="B Nazanin" pitchFamily="2" charset="-78"/>
              </a:rPr>
              <a:t>تجربی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3" name="Text Box 7"/>
          <p:cNvSpPr txBox="1">
            <a:spLocks noChangeArrowheads="1"/>
          </p:cNvSpPr>
          <p:nvPr/>
        </p:nvSpPr>
        <p:spPr bwMode="auto">
          <a:xfrm>
            <a:off x="1295400" y="1447800"/>
            <a:ext cx="7315200" cy="954107"/>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عملکرد</a:t>
            </a:r>
            <a:r>
              <a:rPr kumimoji="0" lang="fa-IR" sz="2800" b="0" i="0" u="none" strike="noStrike" kern="0" cap="none" spc="0" normalizeH="0" noProof="0" dirty="0" smtClean="0">
                <a:ln>
                  <a:noFill/>
                </a:ln>
                <a:solidFill>
                  <a:sysClr val="windowText" lastClr="000000"/>
                </a:solidFill>
                <a:effectLst/>
                <a:uLnTx/>
                <a:uFillTx/>
                <a:cs typeface="B Nazanin" pitchFamily="2" charset="-78"/>
              </a:rPr>
              <a:t> الگوریتم پیشنهادی برای چهار خودرو نمونه در شرایط فضای باز</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4" name="Chevron 23"/>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7" name="Slide Number Placeholder 26"/>
          <p:cNvSpPr>
            <a:spLocks noGrp="1"/>
          </p:cNvSpPr>
          <p:nvPr>
            <p:ph type="sldNum" sz="quarter" idx="12"/>
          </p:nvPr>
        </p:nvSpPr>
        <p:spPr/>
        <p:txBody>
          <a:bodyPr/>
          <a:lstStyle/>
          <a:p>
            <a:fld id="{6294C92D-0306-4E69-9CD3-20855E849650}" type="slidenum">
              <a:rPr kumimoji="0" lang="en-US" smtClean="0"/>
              <a:pPr/>
              <a:t>18</a:t>
            </a:fld>
            <a:endParaRPr kumimoji="0" lang="en-US"/>
          </a:p>
        </p:txBody>
      </p:sp>
      <p:pic>
        <p:nvPicPr>
          <p:cNvPr id="8194" name="Picture 2"/>
          <p:cNvPicPr>
            <a:picLocks noChangeAspect="1" noChangeArrowheads="1"/>
          </p:cNvPicPr>
          <p:nvPr/>
        </p:nvPicPr>
        <p:blipFill>
          <a:blip r:embed="rId4"/>
          <a:srcRect/>
          <a:stretch>
            <a:fillRect/>
          </a:stretch>
        </p:blipFill>
        <p:spPr bwMode="auto">
          <a:xfrm>
            <a:off x="2243138" y="2427336"/>
            <a:ext cx="5834062" cy="4354464"/>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نتایج </a:t>
            </a:r>
            <a:r>
              <a:rPr lang="fa-IR" sz="4000" dirty="0" smtClean="0">
                <a:cs typeface="B Nazanin" pitchFamily="2" charset="-78"/>
              </a:rPr>
              <a:t>تجربی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3" name="Text Box 7"/>
          <p:cNvSpPr txBox="1">
            <a:spLocks noChangeArrowheads="1"/>
          </p:cNvSpPr>
          <p:nvPr/>
        </p:nvSpPr>
        <p:spPr bwMode="auto">
          <a:xfrm>
            <a:off x="1295400" y="14478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مقایسه عملکرد الگوریتم</a:t>
            </a:r>
            <a:r>
              <a:rPr kumimoji="0" lang="fa-IR" sz="2800" b="0" i="0" u="none" strike="noStrike" kern="0" cap="none" spc="0" normalizeH="0" noProof="0" dirty="0" smtClean="0">
                <a:ln>
                  <a:noFill/>
                </a:ln>
                <a:solidFill>
                  <a:sysClr val="windowText" lastClr="000000"/>
                </a:solidFill>
                <a:effectLst/>
                <a:uLnTx/>
                <a:uFillTx/>
                <a:cs typeface="B Nazanin" pitchFamily="2" charset="-78"/>
              </a:rPr>
              <a:t> پیشنهادی با روش </a:t>
            </a:r>
            <a:r>
              <a:rPr kumimoji="0" lang="en-US" sz="2800" b="0" i="0" u="none" strike="noStrike" kern="0" cap="none" spc="0" normalizeH="0" noProof="0" dirty="0" err="1" smtClean="0">
                <a:ln>
                  <a:noFill/>
                </a:ln>
                <a:solidFill>
                  <a:sysClr val="windowText" lastClr="000000"/>
                </a:solidFill>
                <a:effectLst/>
                <a:uLnTx/>
                <a:uFillTx/>
                <a:cs typeface="B Nazanin" pitchFamily="2" charset="-78"/>
              </a:rPr>
              <a:t>Zheng</a:t>
            </a:r>
            <a:r>
              <a:rPr kumimoji="0" lang="fa-IR" sz="2800" b="0" i="0" u="none" strike="noStrike" kern="0" cap="none" spc="0" normalizeH="0" noProof="0" dirty="0" smtClean="0">
                <a:ln>
                  <a:noFill/>
                </a:ln>
                <a:solidFill>
                  <a:sysClr val="windowText" lastClr="000000"/>
                </a:solidFill>
                <a:effectLst/>
                <a:uLnTx/>
                <a:uFillTx/>
                <a:cs typeface="B Nazanin" pitchFamily="2" charset="-78"/>
              </a:rPr>
              <a:t> </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4" name="Chevron 23"/>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7" name="Slide Number Placeholder 26"/>
          <p:cNvSpPr>
            <a:spLocks noGrp="1"/>
          </p:cNvSpPr>
          <p:nvPr>
            <p:ph type="sldNum" sz="quarter" idx="12"/>
          </p:nvPr>
        </p:nvSpPr>
        <p:spPr/>
        <p:txBody>
          <a:bodyPr/>
          <a:lstStyle/>
          <a:p>
            <a:fld id="{6294C92D-0306-4E69-9CD3-20855E849650}" type="slidenum">
              <a:rPr kumimoji="0" lang="en-US" smtClean="0"/>
              <a:pPr/>
              <a:t>19</a:t>
            </a:fld>
            <a:endParaRPr kumimoji="0" lang="en-US"/>
          </a:p>
        </p:txBody>
      </p:sp>
      <p:pic>
        <p:nvPicPr>
          <p:cNvPr id="9218" name="Picture 2"/>
          <p:cNvPicPr>
            <a:picLocks noChangeAspect="1" noChangeArrowheads="1"/>
          </p:cNvPicPr>
          <p:nvPr/>
        </p:nvPicPr>
        <p:blipFill>
          <a:blip r:embed="rId4"/>
          <a:srcRect r="2553"/>
          <a:stretch>
            <a:fillRect/>
          </a:stretch>
        </p:blipFill>
        <p:spPr bwMode="auto">
          <a:xfrm>
            <a:off x="1" y="2211754"/>
            <a:ext cx="9143999" cy="1064846"/>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0"/>
            <a:ext cx="7620000" cy="2971800"/>
          </a:xfrm>
        </p:spPr>
        <p:txBody>
          <a:bodyPr>
            <a:normAutofit/>
          </a:bodyPr>
          <a:lstStyle/>
          <a:p>
            <a:pPr algn="ctr" rtl="1">
              <a:lnSpc>
                <a:spcPct val="130000"/>
              </a:lnSpc>
            </a:pPr>
            <a:r>
              <a:rPr lang="en-US" sz="4400" dirty="0" smtClean="0">
                <a:cs typeface="B Nazanin" pitchFamily="2" charset="-78"/>
              </a:rPr>
              <a:t>A Block-Wise Algorithm for License Plate Location</a:t>
            </a:r>
            <a:endParaRPr lang="en-US" dirty="0"/>
          </a:p>
        </p:txBody>
      </p:sp>
      <p:sp>
        <p:nvSpPr>
          <p:cNvPr id="5" name="Rectangle 3"/>
          <p:cNvSpPr>
            <a:spLocks noGrp="1" noChangeArrowheads="1"/>
          </p:cNvSpPr>
          <p:nvPr>
            <p:ph type="subTitle" idx="1"/>
          </p:nvPr>
        </p:nvSpPr>
        <p:spPr bwMode="auto">
          <a:xfrm>
            <a:off x="1371600" y="3581400"/>
            <a:ext cx="7315200" cy="3124200"/>
          </a:xfrm>
          <a:prstGeom prst="rect">
            <a:avLst/>
          </a:prstGeom>
          <a:noFill/>
          <a:ln>
            <a:miter lim="800000"/>
            <a:headEnd/>
            <a:tailEnd/>
          </a:ln>
        </p:spPr>
        <p:txBody>
          <a:bodyPr>
            <a:normAutofit/>
          </a:bodyPr>
          <a:lstStyle/>
          <a:p>
            <a:pPr marL="0" indent="0" algn="ctr">
              <a:lnSpc>
                <a:spcPct val="90000"/>
              </a:lnSpc>
              <a:buFont typeface="Wingdings" pitchFamily="2" charset="2"/>
              <a:buNone/>
            </a:pPr>
            <a:endParaRPr lang="fa-IR" sz="1400" dirty="0">
              <a:cs typeface="B Nazanin" pitchFamily="2" charset="-78"/>
            </a:endParaRPr>
          </a:p>
          <a:p>
            <a:pPr marL="0" indent="0" algn="ctr">
              <a:lnSpc>
                <a:spcPct val="90000"/>
              </a:lnSpc>
              <a:buFont typeface="Wingdings" pitchFamily="2" charset="2"/>
              <a:buNone/>
            </a:pPr>
            <a:endParaRPr lang="en-US" sz="2400" dirty="0" smtClean="0">
              <a:cs typeface="B Nazanin" pitchFamily="2" charset="-78"/>
            </a:endParaRPr>
          </a:p>
          <a:p>
            <a:pPr marL="0" indent="0" algn="ctr">
              <a:lnSpc>
                <a:spcPct val="90000"/>
              </a:lnSpc>
              <a:buFont typeface="Wingdings" pitchFamily="2" charset="2"/>
              <a:buNone/>
            </a:pPr>
            <a:r>
              <a:rPr lang="en-US" sz="2400" dirty="0" smtClean="0">
                <a:cs typeface="B Nazanin" pitchFamily="2" charset="-78"/>
              </a:rPr>
              <a:t>M. Saadatmand-Tarzjan</a:t>
            </a:r>
          </a:p>
          <a:p>
            <a:pPr marL="0" indent="0" algn="ctr">
              <a:lnSpc>
                <a:spcPct val="90000"/>
              </a:lnSpc>
              <a:buFont typeface="Wingdings" pitchFamily="2" charset="2"/>
              <a:buNone/>
            </a:pPr>
            <a:r>
              <a:rPr lang="en-US" sz="2400" dirty="0" smtClean="0">
                <a:cs typeface="B Nazanin" pitchFamily="2" charset="-78"/>
              </a:rPr>
              <a:t>V. Nikzade</a:t>
            </a:r>
          </a:p>
          <a:p>
            <a:pPr marL="0" indent="0" algn="ctr">
              <a:lnSpc>
                <a:spcPct val="90000"/>
              </a:lnSpc>
              <a:buFont typeface="Wingdings" pitchFamily="2" charset="2"/>
              <a:buNone/>
            </a:pPr>
            <a:r>
              <a:rPr lang="en-US" sz="2400" dirty="0" smtClean="0">
                <a:cs typeface="B Nazanin" pitchFamily="2" charset="-78"/>
              </a:rPr>
              <a:t>H. Ghassemian</a:t>
            </a:r>
          </a:p>
          <a:p>
            <a:pPr marL="0" indent="0" algn="ctr">
              <a:lnSpc>
                <a:spcPct val="90000"/>
              </a:lnSpc>
              <a:buFont typeface="Wingdings" pitchFamily="2" charset="2"/>
              <a:buNone/>
            </a:pPr>
            <a:endParaRPr lang="en-US" sz="2400" dirty="0" smtClean="0">
              <a:cs typeface="B Nazanin" pitchFamily="2" charset="-78"/>
            </a:endParaRPr>
          </a:p>
          <a:p>
            <a:pPr marL="0" indent="0" algn="ctr">
              <a:lnSpc>
                <a:spcPct val="90000"/>
              </a:lnSpc>
              <a:buFont typeface="Wingdings" pitchFamily="2" charset="2"/>
              <a:buNone/>
            </a:pPr>
            <a:r>
              <a:rPr lang="en-US" sz="1800" dirty="0" smtClean="0">
                <a:cs typeface="B Nazanin" pitchFamily="2" charset="-78"/>
              </a:rPr>
              <a:t>May 2009</a:t>
            </a:r>
            <a:endParaRPr lang="fa-IR" sz="1800" dirty="0" smtClean="0">
              <a:cs typeface="B Nazanin" pitchFamily="2" charset="-78"/>
            </a:endParaRPr>
          </a:p>
        </p:txBody>
      </p:sp>
      <p:cxnSp>
        <p:nvCxnSpPr>
          <p:cNvPr id="8" name="Straight Connector 7"/>
          <p:cNvCxnSpPr/>
          <p:nvPr/>
        </p:nvCxnSpPr>
        <p:spPr>
          <a:xfrm>
            <a:off x="1600200" y="3503612"/>
            <a:ext cx="6934200" cy="1588"/>
          </a:xfrm>
          <a:prstGeom prst="line">
            <a:avLst/>
          </a:prstGeom>
        </p:spPr>
        <p:style>
          <a:lnRef idx="2">
            <a:schemeClr val="accent6"/>
          </a:lnRef>
          <a:fillRef idx="0">
            <a:schemeClr val="accent6"/>
          </a:fillRef>
          <a:effectRef idx="1">
            <a:schemeClr val="accent6"/>
          </a:effectRef>
          <a:fontRef idx="minor">
            <a:schemeClr val="tx1"/>
          </a:fontRef>
        </p:style>
      </p:cxnSp>
      <p:pic>
        <p:nvPicPr>
          <p:cNvPr id="9"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12" name="Text Box 7"/>
          <p:cNvSpPr txBox="1">
            <a:spLocks noChangeArrowheads="1"/>
          </p:cNvSpPr>
          <p:nvPr/>
        </p:nvSpPr>
        <p:spPr bwMode="auto">
          <a:xfrm>
            <a:off x="1358900" y="2514600"/>
            <a:ext cx="7404100" cy="923330"/>
          </a:xfrm>
          <a:prstGeom prst="rect">
            <a:avLst/>
          </a:prstGeom>
          <a:noFill/>
          <a:ln w="9525" algn="ctr">
            <a:noFill/>
            <a:miter lim="800000"/>
            <a:headEnd/>
            <a:tailEnd/>
          </a:ln>
          <a:effectLst/>
        </p:spPr>
        <p:txBody>
          <a:bodyPr wrap="square">
            <a:spAutoFit/>
          </a:bodyPr>
          <a:lstStyle/>
          <a:p>
            <a:pPr algn="ctr" rtl="1"/>
            <a:r>
              <a:rPr lang="fa-IR" sz="5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با تشکر از توجه شما</a:t>
            </a:r>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20</a:t>
            </a:fld>
            <a:endParaRPr kumimoji="0"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تشخیص پلاک خودرو</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sp>
        <p:nvSpPr>
          <p:cNvPr id="14" name="Notched Right Arrow 13"/>
          <p:cNvSpPr/>
          <p:nvPr/>
        </p:nvSpPr>
        <p:spPr>
          <a:xfrm flipH="1">
            <a:off x="8458200" y="2173436"/>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Notched Right Arrow 14"/>
          <p:cNvSpPr/>
          <p:nvPr/>
        </p:nvSpPr>
        <p:spPr>
          <a:xfrm flipH="1">
            <a:off x="8458200" y="270506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 Box 7"/>
          <p:cNvSpPr txBox="1">
            <a:spLocks noChangeArrowheads="1"/>
          </p:cNvSpPr>
          <p:nvPr/>
        </p:nvSpPr>
        <p:spPr bwMode="auto">
          <a:xfrm>
            <a:off x="1066800" y="2052936"/>
            <a:ext cx="7315200" cy="461665"/>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عوارضی ها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3" name="Text Box 7"/>
          <p:cNvSpPr txBox="1">
            <a:spLocks noChangeArrowheads="1"/>
          </p:cNvSpPr>
          <p:nvPr/>
        </p:nvSpPr>
        <p:spPr bwMode="auto">
          <a:xfrm>
            <a:off x="1066800" y="2581870"/>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پارکینگها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53" name="Notched Right Arrow 52"/>
          <p:cNvSpPr/>
          <p:nvPr/>
        </p:nvSpPr>
        <p:spPr>
          <a:xfrm flipH="1">
            <a:off x="8458200" y="323846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4" name="Text Box 7"/>
          <p:cNvSpPr txBox="1">
            <a:spLocks noChangeArrowheads="1"/>
          </p:cNvSpPr>
          <p:nvPr/>
        </p:nvSpPr>
        <p:spPr bwMode="auto">
          <a:xfrm>
            <a:off x="1066800" y="3115270"/>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اندازه گیری زمان متوسط سفر</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55" name="Notched Right Arrow 54"/>
          <p:cNvSpPr/>
          <p:nvPr/>
        </p:nvSpPr>
        <p:spPr>
          <a:xfrm flipH="1">
            <a:off x="8458200" y="3776332"/>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6" name="Text Box 7"/>
          <p:cNvSpPr txBox="1">
            <a:spLocks noChangeArrowheads="1"/>
          </p:cNvSpPr>
          <p:nvPr/>
        </p:nvSpPr>
        <p:spPr bwMode="auto">
          <a:xfrm>
            <a:off x="1066800" y="3653135"/>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اعمال قوانین ترافیکی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59" name="Notched Right Arrow 58"/>
          <p:cNvSpPr/>
          <p:nvPr/>
        </p:nvSpPr>
        <p:spPr>
          <a:xfrm flipH="1">
            <a:off x="8458200" y="431419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0" name="Text Box 7"/>
          <p:cNvSpPr txBox="1">
            <a:spLocks noChangeArrowheads="1"/>
          </p:cNvSpPr>
          <p:nvPr/>
        </p:nvSpPr>
        <p:spPr bwMode="auto">
          <a:xfrm>
            <a:off x="1066800" y="4191000"/>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66" name="Slide Number Placeholder 65"/>
          <p:cNvSpPr>
            <a:spLocks noGrp="1"/>
          </p:cNvSpPr>
          <p:nvPr>
            <p:ph type="sldNum" sz="quarter" idx="12"/>
          </p:nvPr>
        </p:nvSpPr>
        <p:spPr/>
        <p:txBody>
          <a:bodyPr/>
          <a:lstStyle/>
          <a:p>
            <a:fld id="{6294C92D-0306-4E69-9CD3-20855E849650}" type="slidenum">
              <a:rPr kumimoji="0" lang="en-US" smtClean="0"/>
              <a:pPr/>
              <a:t>3</a:t>
            </a:fld>
            <a:endParaRPr kumimoji="0" lang="en-US"/>
          </a:p>
        </p:txBody>
      </p:sp>
      <p:sp>
        <p:nvSpPr>
          <p:cNvPr id="19" name="Text Box 7"/>
          <p:cNvSpPr txBox="1">
            <a:spLocks noChangeArrowheads="1"/>
          </p:cNvSpPr>
          <p:nvPr/>
        </p:nvSpPr>
        <p:spPr bwMode="auto">
          <a:xfrm>
            <a:off x="1295400" y="14478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کاربرد در سیستمهای</a:t>
            </a:r>
            <a:r>
              <a:rPr kumimoji="0" lang="fa-IR" sz="2800" b="0" i="0" u="none" strike="noStrike" kern="0" cap="none" spc="0" normalizeH="0" noProof="0" dirty="0" smtClean="0">
                <a:ln>
                  <a:noFill/>
                </a:ln>
                <a:solidFill>
                  <a:sysClr val="windowText" lastClr="000000"/>
                </a:solidFill>
                <a:effectLst/>
                <a:uLnTx/>
                <a:uFillTx/>
                <a:cs typeface="B Nazanin" pitchFamily="2" charset="-78"/>
              </a:rPr>
              <a:t> حمل و نقل هوشمند</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0" name="Chevron 19"/>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تشخیص پلاک خودرو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sp>
        <p:nvSpPr>
          <p:cNvPr id="14" name="Notched Right Arrow 13"/>
          <p:cNvSpPr/>
          <p:nvPr/>
        </p:nvSpPr>
        <p:spPr>
          <a:xfrm flipH="1">
            <a:off x="8458200" y="2173436"/>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Notched Right Arrow 14"/>
          <p:cNvSpPr/>
          <p:nvPr/>
        </p:nvSpPr>
        <p:spPr>
          <a:xfrm flipH="1">
            <a:off x="8458200" y="270506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 Box 7"/>
          <p:cNvSpPr txBox="1">
            <a:spLocks noChangeArrowheads="1"/>
          </p:cNvSpPr>
          <p:nvPr/>
        </p:nvSpPr>
        <p:spPr bwMode="auto">
          <a:xfrm>
            <a:off x="1066800" y="2052936"/>
            <a:ext cx="7315200" cy="461665"/>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تشخیص خودرو: با پردازش فریمهای متوالی</a:t>
            </a:r>
          </a:p>
        </p:txBody>
      </p:sp>
      <p:sp>
        <p:nvSpPr>
          <p:cNvPr id="23" name="Text Box 7"/>
          <p:cNvSpPr txBox="1">
            <a:spLocks noChangeArrowheads="1"/>
          </p:cNvSpPr>
          <p:nvPr/>
        </p:nvSpPr>
        <p:spPr bwMode="auto">
          <a:xfrm>
            <a:off x="1066800" y="2581870"/>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تشخیص پلاک: تشخیص محل پلاک در تصویر فعلی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53" name="Notched Right Arrow 52"/>
          <p:cNvSpPr/>
          <p:nvPr/>
        </p:nvSpPr>
        <p:spPr>
          <a:xfrm flipH="1">
            <a:off x="8458200" y="323846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4" name="Text Box 7"/>
          <p:cNvSpPr txBox="1">
            <a:spLocks noChangeArrowheads="1"/>
          </p:cNvSpPr>
          <p:nvPr/>
        </p:nvSpPr>
        <p:spPr bwMode="auto">
          <a:xfrm>
            <a:off x="1066800" y="3115270"/>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قرائت شماره پلاک: شناسایی شماره پلاکهای تشخیص داده شده در تصویر</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66" name="Slide Number Placeholder 65"/>
          <p:cNvSpPr>
            <a:spLocks noGrp="1"/>
          </p:cNvSpPr>
          <p:nvPr>
            <p:ph type="sldNum" sz="quarter" idx="12"/>
          </p:nvPr>
        </p:nvSpPr>
        <p:spPr/>
        <p:txBody>
          <a:bodyPr/>
          <a:lstStyle/>
          <a:p>
            <a:fld id="{6294C92D-0306-4E69-9CD3-20855E849650}" type="slidenum">
              <a:rPr kumimoji="0" lang="en-US" smtClean="0"/>
              <a:pPr/>
              <a:t>4</a:t>
            </a:fld>
            <a:endParaRPr kumimoji="0" lang="en-US"/>
          </a:p>
        </p:txBody>
      </p:sp>
      <p:sp>
        <p:nvSpPr>
          <p:cNvPr id="19" name="Text Box 7"/>
          <p:cNvSpPr txBox="1">
            <a:spLocks noChangeArrowheads="1"/>
          </p:cNvSpPr>
          <p:nvPr/>
        </p:nvSpPr>
        <p:spPr bwMode="auto">
          <a:xfrm>
            <a:off x="1295400" y="14478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مراحل</a:t>
            </a:r>
          </a:p>
        </p:txBody>
      </p:sp>
      <p:sp>
        <p:nvSpPr>
          <p:cNvPr id="20" name="Chevron 19"/>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18" name="Cloud 17"/>
          <p:cNvSpPr/>
          <p:nvPr/>
        </p:nvSpPr>
        <p:spPr>
          <a:xfrm>
            <a:off x="1828799" y="2514600"/>
            <a:ext cx="1219200" cy="685800"/>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dirty="0" smtClean="0">
                <a:cs typeface="B Nazanin" pitchFamily="2" charset="-78"/>
              </a:rPr>
              <a:t>مهمترین مرحله</a:t>
            </a:r>
            <a:endParaRPr lang="en-US" dirty="0">
              <a:latin typeface="Times New Roman" pitchFamily="18" charset="0"/>
              <a:cs typeface="Times New Roman" pitchFamily="18" charset="0"/>
            </a:endParaRPr>
          </a:p>
        </p:txBody>
      </p:sp>
      <p:cxnSp>
        <p:nvCxnSpPr>
          <p:cNvPr id="24" name="Straight Arrow Connector 23"/>
          <p:cNvCxnSpPr/>
          <p:nvPr/>
        </p:nvCxnSpPr>
        <p:spPr>
          <a:xfrm rot="10800000" flipV="1">
            <a:off x="3048001" y="2895600"/>
            <a:ext cx="380999"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8" name="Notched Right Arrow 27"/>
          <p:cNvSpPr/>
          <p:nvPr/>
        </p:nvSpPr>
        <p:spPr>
          <a:xfrm flipH="1">
            <a:off x="8458200" y="4679106"/>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Notched Right Arrow 28"/>
          <p:cNvSpPr/>
          <p:nvPr/>
        </p:nvSpPr>
        <p:spPr>
          <a:xfrm flipH="1">
            <a:off x="8458200" y="521073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Text Box 7"/>
          <p:cNvSpPr txBox="1">
            <a:spLocks noChangeArrowheads="1"/>
          </p:cNvSpPr>
          <p:nvPr/>
        </p:nvSpPr>
        <p:spPr bwMode="auto">
          <a:xfrm>
            <a:off x="1066800" y="4558606"/>
            <a:ext cx="7315200" cy="461665"/>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زمانبر می</a:t>
            </a:r>
            <a:r>
              <a:rPr kumimoji="0" lang="fa-IR" sz="2400" b="0" i="0" u="none" strike="noStrike" kern="0" cap="none" spc="0" normalizeH="0" noProof="0" dirty="0" smtClean="0">
                <a:ln>
                  <a:noFill/>
                </a:ln>
                <a:solidFill>
                  <a:sysClr val="windowText" lastClr="000000"/>
                </a:solidFill>
                <a:effectLst/>
                <a:uLnTx/>
                <a:uFillTx/>
                <a:cs typeface="B Nazanin" pitchFamily="2" charset="-78"/>
              </a:rPr>
              <a:t> باشد زیرا </a:t>
            </a: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کل</a:t>
            </a:r>
            <a:r>
              <a:rPr kumimoji="0" lang="fa-IR" sz="2400" b="0" i="0" u="none" strike="noStrike" kern="0" cap="none" spc="0" normalizeH="0" noProof="0" dirty="0" smtClean="0">
                <a:ln>
                  <a:noFill/>
                </a:ln>
                <a:solidFill>
                  <a:sysClr val="windowText" lastClr="000000"/>
                </a:solidFill>
                <a:effectLst/>
                <a:uLnTx/>
                <a:uFillTx/>
                <a:cs typeface="B Nazanin" pitchFamily="2" charset="-78"/>
              </a:rPr>
              <a:t> تصویر باید پردازش شود.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1" name="Text Box 7"/>
          <p:cNvSpPr txBox="1">
            <a:spLocks noChangeArrowheads="1"/>
          </p:cNvSpPr>
          <p:nvPr/>
        </p:nvSpPr>
        <p:spPr bwMode="auto">
          <a:xfrm>
            <a:off x="1066800" y="5087540"/>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مقاوم بودن در برابر شرایط مختلف محیطی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2" name="Text Box 7"/>
          <p:cNvSpPr txBox="1">
            <a:spLocks noChangeArrowheads="1"/>
          </p:cNvSpPr>
          <p:nvPr/>
        </p:nvSpPr>
        <p:spPr bwMode="auto">
          <a:xfrm>
            <a:off x="1295400" y="395347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دشواری</a:t>
            </a:r>
            <a:r>
              <a:rPr kumimoji="0" lang="fa-IR" sz="2800" b="0" i="0" u="none" strike="noStrike" kern="0" cap="none" spc="0" normalizeH="0" noProof="0" dirty="0" smtClean="0">
                <a:ln>
                  <a:noFill/>
                </a:ln>
                <a:solidFill>
                  <a:sysClr val="windowText" lastClr="000000"/>
                </a:solidFill>
                <a:effectLst/>
                <a:uLnTx/>
                <a:uFillTx/>
                <a:cs typeface="B Nazanin" pitchFamily="2" charset="-78"/>
              </a:rPr>
              <a:t> های تشخیص پلاک در تصویر</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3" name="Chevron 32"/>
          <p:cNvSpPr/>
          <p:nvPr/>
        </p:nvSpPr>
        <p:spPr>
          <a:xfrm flipH="1">
            <a:off x="8686800" y="410587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34" name="Right Brace 33"/>
          <p:cNvSpPr/>
          <p:nvPr/>
        </p:nvSpPr>
        <p:spPr>
          <a:xfrm>
            <a:off x="3581400" y="4719935"/>
            <a:ext cx="152400" cy="1371600"/>
          </a:xfrm>
          <a:prstGeom prst="rightBrace">
            <a:avLst>
              <a:gd name="adj1" fmla="val 29825"/>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5" name="Text Box 7"/>
          <p:cNvSpPr txBox="1">
            <a:spLocks noChangeArrowheads="1"/>
          </p:cNvSpPr>
          <p:nvPr/>
        </p:nvSpPr>
        <p:spPr bwMode="auto">
          <a:xfrm>
            <a:off x="1143000" y="4715470"/>
            <a:ext cx="25146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تغییرات پس زمینه</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6" name="Text Box 7"/>
          <p:cNvSpPr txBox="1">
            <a:spLocks noChangeArrowheads="1"/>
          </p:cNvSpPr>
          <p:nvPr/>
        </p:nvSpPr>
        <p:spPr bwMode="auto">
          <a:xfrm>
            <a:off x="1143000" y="5172670"/>
            <a:ext cx="25146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تغییرات روشنایی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7" name="Text Box 7"/>
          <p:cNvSpPr txBox="1">
            <a:spLocks noChangeArrowheads="1"/>
          </p:cNvSpPr>
          <p:nvPr/>
        </p:nvSpPr>
        <p:spPr bwMode="auto">
          <a:xfrm>
            <a:off x="1143000" y="5634335"/>
            <a:ext cx="25146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تغییرات فاصله تا دوربین</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تشخیص پلاک خودرو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sp>
        <p:nvSpPr>
          <p:cNvPr id="14" name="Notched Right Arrow 13"/>
          <p:cNvSpPr/>
          <p:nvPr/>
        </p:nvSpPr>
        <p:spPr>
          <a:xfrm flipH="1">
            <a:off x="8458200" y="3320900"/>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Notched Right Arrow 14"/>
          <p:cNvSpPr/>
          <p:nvPr/>
        </p:nvSpPr>
        <p:spPr>
          <a:xfrm flipH="1">
            <a:off x="8458200" y="560959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Text Box 7"/>
          <p:cNvSpPr txBox="1">
            <a:spLocks noChangeArrowheads="1"/>
          </p:cNvSpPr>
          <p:nvPr/>
        </p:nvSpPr>
        <p:spPr bwMode="auto">
          <a:xfrm>
            <a:off x="5867400" y="3200400"/>
            <a:ext cx="2514600" cy="461665"/>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ویژگی</a:t>
            </a:r>
            <a:r>
              <a:rPr kumimoji="0" lang="fa-IR" sz="2400" b="0" i="0" u="none" strike="noStrike" kern="0" cap="none" spc="0" normalizeH="0" noProof="0" dirty="0" smtClean="0">
                <a:ln>
                  <a:noFill/>
                </a:ln>
                <a:solidFill>
                  <a:sysClr val="windowText" lastClr="000000"/>
                </a:solidFill>
                <a:effectLst/>
                <a:uLnTx/>
                <a:uFillTx/>
                <a:cs typeface="B Nazanin" pitchFamily="2" charset="-78"/>
              </a:rPr>
              <a:t> های پلاک</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3" name="Text Box 7"/>
          <p:cNvSpPr txBox="1">
            <a:spLocks noChangeArrowheads="1"/>
          </p:cNvSpPr>
          <p:nvPr/>
        </p:nvSpPr>
        <p:spPr bwMode="auto">
          <a:xfrm>
            <a:off x="5638800" y="5486400"/>
            <a:ext cx="2743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ویژگی های کاراکترها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66" name="Slide Number Placeholder 65"/>
          <p:cNvSpPr>
            <a:spLocks noGrp="1"/>
          </p:cNvSpPr>
          <p:nvPr>
            <p:ph type="sldNum" sz="quarter" idx="12"/>
          </p:nvPr>
        </p:nvSpPr>
        <p:spPr/>
        <p:txBody>
          <a:bodyPr/>
          <a:lstStyle/>
          <a:p>
            <a:fld id="{6294C92D-0306-4E69-9CD3-20855E849650}" type="slidenum">
              <a:rPr kumimoji="0" lang="en-US" smtClean="0"/>
              <a:pPr/>
              <a:t>5</a:t>
            </a:fld>
            <a:endParaRPr kumimoji="0" lang="en-US"/>
          </a:p>
        </p:txBody>
      </p:sp>
      <p:sp>
        <p:nvSpPr>
          <p:cNvPr id="19" name="Text Box 7"/>
          <p:cNvSpPr txBox="1">
            <a:spLocks noChangeArrowheads="1"/>
          </p:cNvSpPr>
          <p:nvPr/>
        </p:nvSpPr>
        <p:spPr bwMode="auto">
          <a:xfrm>
            <a:off x="1295400" y="14478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ویژگی</a:t>
            </a:r>
            <a:r>
              <a:rPr kumimoji="0" lang="fa-IR" sz="2800" b="0" i="0" u="none" strike="noStrike" kern="0" cap="none" spc="0" normalizeH="0" noProof="0" dirty="0" smtClean="0">
                <a:ln>
                  <a:noFill/>
                </a:ln>
                <a:solidFill>
                  <a:sysClr val="windowText" lastClr="000000"/>
                </a:solidFill>
                <a:effectLst/>
                <a:uLnTx/>
                <a:uFillTx/>
                <a:cs typeface="B Nazanin" pitchFamily="2" charset="-78"/>
              </a:rPr>
              <a:t> های مورد استفاده برای تشخیص پلاک</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0" name="Chevron 19"/>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9" name="Right Brace 28"/>
          <p:cNvSpPr/>
          <p:nvPr/>
        </p:nvSpPr>
        <p:spPr>
          <a:xfrm>
            <a:off x="5943600" y="2286000"/>
            <a:ext cx="228600" cy="2362200"/>
          </a:xfrm>
          <a:prstGeom prst="rightBrace">
            <a:avLst>
              <a:gd name="adj1" fmla="val 29825"/>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0" name="Text Box 7"/>
          <p:cNvSpPr txBox="1">
            <a:spLocks noChangeArrowheads="1"/>
          </p:cNvSpPr>
          <p:nvPr/>
        </p:nvSpPr>
        <p:spPr bwMode="auto">
          <a:xfrm>
            <a:off x="3505200" y="2286000"/>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 شکل پلاک</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1" name="Text Box 7"/>
          <p:cNvSpPr txBox="1">
            <a:spLocks noChangeArrowheads="1"/>
          </p:cNvSpPr>
          <p:nvPr/>
        </p:nvSpPr>
        <p:spPr bwMode="auto">
          <a:xfrm>
            <a:off x="3505200" y="2743200"/>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 تقارن</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2" name="Text Box 7"/>
          <p:cNvSpPr txBox="1">
            <a:spLocks noChangeArrowheads="1"/>
          </p:cNvSpPr>
          <p:nvPr/>
        </p:nvSpPr>
        <p:spPr bwMode="auto">
          <a:xfrm>
            <a:off x="3505200" y="3204865"/>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نسبت</a:t>
            </a:r>
            <a:r>
              <a:rPr lang="fa-IR" sz="2400" kern="0" dirty="0" smtClean="0">
                <a:solidFill>
                  <a:sysClr val="windowText" lastClr="000000"/>
                </a:solidFill>
                <a:cs typeface="B Nazanin" pitchFamily="2" charset="-78"/>
              </a:rPr>
              <a:t> عرض به ارتفاع</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3" name="Text Box 7"/>
          <p:cNvSpPr txBox="1">
            <a:spLocks noChangeArrowheads="1"/>
          </p:cNvSpPr>
          <p:nvPr/>
        </p:nvSpPr>
        <p:spPr bwMode="auto">
          <a:xfrm>
            <a:off x="3200400" y="3657600"/>
            <a:ext cx="28194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فراوانی</a:t>
            </a:r>
            <a:r>
              <a:rPr lang="fa-IR" sz="2400" kern="0" dirty="0" smtClean="0">
                <a:solidFill>
                  <a:sysClr val="windowText" lastClr="000000"/>
                </a:solidFill>
                <a:cs typeface="B Nazanin" pitchFamily="2" charset="-78"/>
              </a:rPr>
              <a:t> لبه های عمودی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4" name="Text Box 7"/>
          <p:cNvSpPr txBox="1">
            <a:spLocks noChangeArrowheads="1"/>
          </p:cNvSpPr>
          <p:nvPr/>
        </p:nvSpPr>
        <p:spPr bwMode="auto">
          <a:xfrm>
            <a:off x="3505200" y="4114800"/>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مرزهای پلاک</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5" name="Text Box 7"/>
          <p:cNvSpPr txBox="1">
            <a:spLocks noChangeArrowheads="1"/>
          </p:cNvSpPr>
          <p:nvPr/>
        </p:nvSpPr>
        <p:spPr bwMode="auto">
          <a:xfrm>
            <a:off x="609600" y="2286000"/>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رنگ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6" name="Text Box 7"/>
          <p:cNvSpPr txBox="1">
            <a:spLocks noChangeArrowheads="1"/>
          </p:cNvSpPr>
          <p:nvPr/>
        </p:nvSpPr>
        <p:spPr bwMode="auto">
          <a:xfrm>
            <a:off x="609600" y="2743200"/>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بافت خاکستری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7" name="Text Box 7"/>
          <p:cNvSpPr txBox="1">
            <a:spLocks noChangeArrowheads="1"/>
          </p:cNvSpPr>
          <p:nvPr/>
        </p:nvSpPr>
        <p:spPr bwMode="auto">
          <a:xfrm>
            <a:off x="609600" y="3195935"/>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فرکانس</a:t>
            </a:r>
            <a:r>
              <a:rPr lang="fa-IR" sz="2400" kern="0" dirty="0" smtClean="0">
                <a:solidFill>
                  <a:sysClr val="windowText" lastClr="000000"/>
                </a:solidFill>
                <a:cs typeface="B Nazanin" pitchFamily="2" charset="-78"/>
              </a:rPr>
              <a:t> فضایی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8" name="Text Box 7"/>
          <p:cNvSpPr txBox="1">
            <a:spLocks noChangeArrowheads="1"/>
          </p:cNvSpPr>
          <p:nvPr/>
        </p:nvSpPr>
        <p:spPr bwMode="auto">
          <a:xfrm>
            <a:off x="609600" y="3729335"/>
            <a:ext cx="25146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واریانس شدت روشنایی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39" name="Right Brace 38"/>
          <p:cNvSpPr/>
          <p:nvPr/>
        </p:nvSpPr>
        <p:spPr>
          <a:xfrm>
            <a:off x="5943600" y="4800600"/>
            <a:ext cx="228600" cy="1905000"/>
          </a:xfrm>
          <a:prstGeom prst="rightBrace">
            <a:avLst>
              <a:gd name="adj1" fmla="val 29825"/>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40" name="Text Box 7"/>
          <p:cNvSpPr txBox="1">
            <a:spLocks noChangeArrowheads="1"/>
          </p:cNvSpPr>
          <p:nvPr/>
        </p:nvSpPr>
        <p:spPr bwMode="auto">
          <a:xfrm>
            <a:off x="1066800" y="4800600"/>
            <a:ext cx="49530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 شکل </a:t>
            </a:r>
            <a:r>
              <a:rPr lang="fa-IR" sz="2400" kern="0" dirty="0" smtClean="0">
                <a:solidFill>
                  <a:sysClr val="windowText" lastClr="000000"/>
                </a:solidFill>
                <a:cs typeface="B Nazanin" pitchFamily="2" charset="-78"/>
              </a:rPr>
              <a:t>خطی/حبابی در </a:t>
            </a:r>
            <a:r>
              <a:rPr kumimoji="0" lang="fa-IR" sz="2400" b="0" i="0" u="none" strike="noStrike" kern="0" cap="none" spc="0" normalizeH="0" noProof="0" dirty="0" smtClean="0">
                <a:ln>
                  <a:noFill/>
                </a:ln>
                <a:solidFill>
                  <a:sysClr val="windowText" lastClr="000000"/>
                </a:solidFill>
                <a:effectLst/>
                <a:uLnTx/>
                <a:uFillTx/>
                <a:cs typeface="B Nazanin" pitchFamily="2" charset="-78"/>
              </a:rPr>
              <a:t>مقیاس پایین/بالا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42" name="Text Box 7"/>
          <p:cNvSpPr txBox="1">
            <a:spLocks noChangeArrowheads="1"/>
          </p:cNvSpPr>
          <p:nvPr/>
        </p:nvSpPr>
        <p:spPr bwMode="auto">
          <a:xfrm>
            <a:off x="1828800" y="5719465"/>
            <a:ext cx="41910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نسبت</a:t>
            </a:r>
            <a:r>
              <a:rPr lang="fa-IR" sz="2400" kern="0" dirty="0" smtClean="0">
                <a:solidFill>
                  <a:sysClr val="windowText" lastClr="000000"/>
                </a:solidFill>
                <a:cs typeface="B Nazanin" pitchFamily="2" charset="-78"/>
              </a:rPr>
              <a:t> ابعاد کاراکترها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43" name="Text Box 7"/>
          <p:cNvSpPr txBox="1">
            <a:spLocks noChangeArrowheads="1"/>
          </p:cNvSpPr>
          <p:nvPr/>
        </p:nvSpPr>
        <p:spPr bwMode="auto">
          <a:xfrm>
            <a:off x="1828800" y="6172200"/>
            <a:ext cx="41910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نظم و ترتیب قرارگیری کاراکترها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45" name="Text Box 7"/>
          <p:cNvSpPr txBox="1">
            <a:spLocks noChangeArrowheads="1"/>
          </p:cNvSpPr>
          <p:nvPr/>
        </p:nvSpPr>
        <p:spPr bwMode="auto">
          <a:xfrm>
            <a:off x="1524000" y="5257800"/>
            <a:ext cx="4495800" cy="461665"/>
          </a:xfrm>
          <a:prstGeom prst="rect">
            <a:avLst/>
          </a:prstGeom>
          <a:noFill/>
          <a:ln w="9525" algn="ctr">
            <a:noFill/>
            <a:miter lim="800000"/>
            <a:headEnd/>
            <a:tailEnd/>
          </a:ln>
          <a:effectLst/>
        </p:spPr>
        <p:txBody>
          <a:bodyPr wrap="square">
            <a:spAutoFit/>
          </a:bodyPr>
          <a:lstStyle/>
          <a:p>
            <a:pPr lvl="0" algn="r" rtl="1">
              <a:buFont typeface="Arial" pitchFamily="34" charset="0"/>
              <a:buChar char="•"/>
              <a:defRPr/>
            </a:pPr>
            <a:r>
              <a:rPr lang="fa-IR" sz="2400" kern="0" baseline="0" dirty="0" smtClean="0">
                <a:solidFill>
                  <a:sysClr val="windowText" lastClr="000000"/>
                </a:solidFill>
                <a:cs typeface="B Nazanin" pitchFamily="2" charset="-78"/>
              </a:rPr>
              <a:t> کنتراست</a:t>
            </a:r>
            <a:r>
              <a:rPr lang="fa-IR" sz="2400" kern="0" dirty="0" smtClean="0">
                <a:solidFill>
                  <a:sysClr val="windowText" lastClr="000000"/>
                </a:solidFill>
                <a:cs typeface="B Nazanin" pitchFamily="2" charset="-78"/>
              </a:rPr>
              <a:t> بالا نسبت به پس زمینه</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تشخیص پلاک خودرو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sp>
        <p:nvSpPr>
          <p:cNvPr id="19" name="Text Box 7"/>
          <p:cNvSpPr txBox="1">
            <a:spLocks noChangeArrowheads="1"/>
          </p:cNvSpPr>
          <p:nvPr/>
        </p:nvSpPr>
        <p:spPr bwMode="auto">
          <a:xfrm>
            <a:off x="1295400" y="14478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دسته بندی الگوریتم های تشخیص</a:t>
            </a:r>
            <a:r>
              <a:rPr kumimoji="0" lang="fa-IR" sz="2800" b="0" i="0" u="none" strike="noStrike" kern="0" cap="none" spc="0" normalizeH="0" noProof="0" dirty="0" smtClean="0">
                <a:ln>
                  <a:noFill/>
                </a:ln>
                <a:solidFill>
                  <a:sysClr val="windowText" lastClr="000000"/>
                </a:solidFill>
                <a:effectLst/>
                <a:uLnTx/>
                <a:uFillTx/>
                <a:cs typeface="B Nazanin" pitchFamily="2" charset="-78"/>
              </a:rPr>
              <a:t> پلاک</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0" name="Chevron 19"/>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7" name="Notched Right Arrow 26"/>
          <p:cNvSpPr/>
          <p:nvPr/>
        </p:nvSpPr>
        <p:spPr>
          <a:xfrm flipH="1">
            <a:off x="8458200" y="2177900"/>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Notched Right Arrow 27"/>
          <p:cNvSpPr/>
          <p:nvPr/>
        </p:nvSpPr>
        <p:spPr>
          <a:xfrm flipH="1">
            <a:off x="8458200" y="2709531"/>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Text Box 7"/>
          <p:cNvSpPr txBox="1">
            <a:spLocks noChangeArrowheads="1"/>
          </p:cNvSpPr>
          <p:nvPr/>
        </p:nvSpPr>
        <p:spPr bwMode="auto">
          <a:xfrm>
            <a:off x="1066800" y="2057400"/>
            <a:ext cx="7315200" cy="461665"/>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مبتنی بر پردازش اطلاعات سطح پایین مربوط به پیکسلها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44" name="Text Box 7"/>
          <p:cNvSpPr txBox="1">
            <a:spLocks noChangeArrowheads="1"/>
          </p:cNvSpPr>
          <p:nvPr/>
        </p:nvSpPr>
        <p:spPr bwMode="auto">
          <a:xfrm>
            <a:off x="1066800" y="2586334"/>
            <a:ext cx="73152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مبتنی بر پردازش کاراکترها زیرا در پلاک کاراکترها با نظم و ترتیب خاصی قرار گرفته اند.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46" name="Notched Right Arrow 45"/>
          <p:cNvSpPr/>
          <p:nvPr/>
        </p:nvSpPr>
        <p:spPr>
          <a:xfrm flipH="1">
            <a:off x="8458200" y="3556661"/>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7" name="Text Box 7"/>
          <p:cNvSpPr txBox="1">
            <a:spLocks noChangeArrowheads="1"/>
          </p:cNvSpPr>
          <p:nvPr/>
        </p:nvSpPr>
        <p:spPr bwMode="auto">
          <a:xfrm>
            <a:off x="1066800" y="3433464"/>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مبتنی بر پردازش بلاکهای تصویر</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48" name="Cloud 47"/>
          <p:cNvSpPr/>
          <p:nvPr/>
        </p:nvSpPr>
        <p:spPr>
          <a:xfrm>
            <a:off x="2819401" y="3276600"/>
            <a:ext cx="1981199" cy="914400"/>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dirty="0" smtClean="0">
                <a:cs typeface="B Nazanin" pitchFamily="2" charset="-78"/>
              </a:rPr>
              <a:t>مورد توجه ما در این مقاله</a:t>
            </a:r>
            <a:endParaRPr lang="en-US" dirty="0">
              <a:latin typeface="Times New Roman" pitchFamily="18" charset="0"/>
              <a:cs typeface="Times New Roman" pitchFamily="18" charset="0"/>
            </a:endParaRPr>
          </a:p>
        </p:txBody>
      </p:sp>
      <p:cxnSp>
        <p:nvCxnSpPr>
          <p:cNvPr id="49" name="Straight Arrow Connector 48"/>
          <p:cNvCxnSpPr/>
          <p:nvPr/>
        </p:nvCxnSpPr>
        <p:spPr>
          <a:xfrm rot="10800000" flipV="1">
            <a:off x="4800601" y="3733800"/>
            <a:ext cx="380999"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0" name="Text Box 7"/>
          <p:cNvSpPr txBox="1">
            <a:spLocks noChangeArrowheads="1"/>
          </p:cNvSpPr>
          <p:nvPr/>
        </p:nvSpPr>
        <p:spPr bwMode="auto">
          <a:xfrm>
            <a:off x="1295400" y="4431269"/>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مشکلات متداول در الگوریتمهای مبتنی</a:t>
            </a:r>
            <a:r>
              <a:rPr kumimoji="0" lang="fa-IR" sz="2800" b="0" i="0" u="none" strike="noStrike" kern="0" cap="none" spc="0" normalizeH="0" noProof="0" dirty="0" smtClean="0">
                <a:ln>
                  <a:noFill/>
                </a:ln>
                <a:solidFill>
                  <a:sysClr val="windowText" lastClr="000000"/>
                </a:solidFill>
                <a:effectLst/>
                <a:uLnTx/>
                <a:uFillTx/>
                <a:cs typeface="B Nazanin" pitchFamily="2" charset="-78"/>
              </a:rPr>
              <a:t> بر بلاک</a:t>
            </a:r>
            <a:endParaRPr kumimoji="0" lang="fa-IR" sz="28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51" name="Chevron 50"/>
          <p:cNvSpPr/>
          <p:nvPr/>
        </p:nvSpPr>
        <p:spPr>
          <a:xfrm flipH="1">
            <a:off x="8686800" y="4583669"/>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52" name="Notched Right Arrow 51"/>
          <p:cNvSpPr/>
          <p:nvPr/>
        </p:nvSpPr>
        <p:spPr>
          <a:xfrm flipH="1">
            <a:off x="8458200" y="5161369"/>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3" name="Notched Right Arrow 52"/>
          <p:cNvSpPr/>
          <p:nvPr/>
        </p:nvSpPr>
        <p:spPr>
          <a:xfrm flipH="1">
            <a:off x="8458200" y="5693000"/>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4" name="Text Box 7"/>
          <p:cNvSpPr txBox="1">
            <a:spLocks noChangeArrowheads="1"/>
          </p:cNvSpPr>
          <p:nvPr/>
        </p:nvSpPr>
        <p:spPr bwMode="auto">
          <a:xfrm>
            <a:off x="1066800" y="5040869"/>
            <a:ext cx="7315200" cy="461665"/>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حساسیت به مقیاس تصویر به دلیل استفاده از بلاکهایی با اندازه ثابت</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55" name="Text Box 7"/>
          <p:cNvSpPr txBox="1">
            <a:spLocks noChangeArrowheads="1"/>
          </p:cNvSpPr>
          <p:nvPr/>
        </p:nvSpPr>
        <p:spPr bwMode="auto">
          <a:xfrm>
            <a:off x="1066800" y="5569803"/>
            <a:ext cx="73152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حساسیت به هندسه تصویربرداری به دلیل استفاده از ابعاد پلاک برای تشخیص آن از بین نواحی کاندیدا در تصویر</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تشخیص پلاک خودرو (ادامه)</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sp>
        <p:nvSpPr>
          <p:cNvPr id="19" name="Text Box 7"/>
          <p:cNvSpPr txBox="1">
            <a:spLocks noChangeArrowheads="1"/>
          </p:cNvSpPr>
          <p:nvPr/>
        </p:nvSpPr>
        <p:spPr bwMode="auto">
          <a:xfrm>
            <a:off x="1295400" y="14478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هدف ما در این مقاله</a:t>
            </a:r>
          </a:p>
        </p:txBody>
      </p:sp>
      <p:sp>
        <p:nvSpPr>
          <p:cNvPr id="20" name="Chevron 19"/>
          <p:cNvSpPr/>
          <p:nvPr/>
        </p:nvSpPr>
        <p:spPr>
          <a:xfrm flipH="1">
            <a:off x="8686800" y="16002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27" name="Notched Right Arrow 26"/>
          <p:cNvSpPr/>
          <p:nvPr/>
        </p:nvSpPr>
        <p:spPr>
          <a:xfrm flipH="1">
            <a:off x="8458200" y="2177900"/>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Text Box 7"/>
          <p:cNvSpPr txBox="1">
            <a:spLocks noChangeArrowheads="1"/>
          </p:cNvSpPr>
          <p:nvPr/>
        </p:nvSpPr>
        <p:spPr bwMode="auto">
          <a:xfrm>
            <a:off x="1066800" y="2057400"/>
            <a:ext cx="7315200" cy="156966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ارائه یک الگوریتم تشخیص پلاک مبتنی بر ناحیه برای تصاویر فضای باز (</a:t>
            </a:r>
            <a:r>
              <a:rPr kumimoji="0" lang="en-US" sz="2400" b="0" i="0" u="none" strike="noStrike" kern="0" cap="none" spc="0" normalizeH="0" noProof="0" dirty="0" smtClean="0">
                <a:ln>
                  <a:noFill/>
                </a:ln>
                <a:solidFill>
                  <a:sysClr val="windowText" lastClr="000000"/>
                </a:solidFill>
                <a:effectLst/>
                <a:uLnTx/>
                <a:uFillTx/>
                <a:cs typeface="B Nazanin" pitchFamily="2" charset="-78"/>
              </a:rPr>
              <a:t>outdoor</a:t>
            </a:r>
            <a:r>
              <a:rPr kumimoji="0" lang="fa-IR" sz="2400" b="0" i="0" u="none" strike="noStrike" kern="0" cap="none" spc="0" normalizeH="0" noProof="0" dirty="0" smtClean="0">
                <a:ln>
                  <a:noFill/>
                </a:ln>
                <a:solidFill>
                  <a:sysClr val="windowText" lastClr="000000"/>
                </a:solidFill>
                <a:effectLst/>
                <a:uLnTx/>
                <a:uFillTx/>
                <a:cs typeface="B Nazanin" pitchFamily="2" charset="-78"/>
              </a:rPr>
              <a:t>) با ویژگیهایی چون: پس زمینه متغیر، محدوده (فاصله) تصویربرداری وسیع، نقطه دید متغیر (برای تصویربرداری) و تغییرات روشنایی محیط.</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انواع پلاکهای رایج در ایران</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9" name="Notched Right Arrow 8"/>
          <p:cNvSpPr/>
          <p:nvPr/>
        </p:nvSpPr>
        <p:spPr>
          <a:xfrm flipH="1">
            <a:off x="8458200" y="1492100"/>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Notched Right Arrow 9"/>
          <p:cNvSpPr/>
          <p:nvPr/>
        </p:nvSpPr>
        <p:spPr>
          <a:xfrm flipH="1">
            <a:off x="8458200" y="2023731"/>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 Box 7"/>
          <p:cNvSpPr txBox="1">
            <a:spLocks noChangeArrowheads="1"/>
          </p:cNvSpPr>
          <p:nvPr/>
        </p:nvSpPr>
        <p:spPr bwMode="auto">
          <a:xfrm>
            <a:off x="1066800" y="1371600"/>
            <a:ext cx="73152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تاکنون</a:t>
            </a:r>
            <a:r>
              <a:rPr kumimoji="0" lang="fa-IR" sz="2400" b="0" i="0" u="none" strike="noStrike" kern="0" cap="none" spc="0" normalizeH="0" noProof="0" dirty="0" smtClean="0">
                <a:ln>
                  <a:noFill/>
                </a:ln>
                <a:solidFill>
                  <a:sysClr val="windowText" lastClr="000000"/>
                </a:solidFill>
                <a:effectLst/>
                <a:uLnTx/>
                <a:uFillTx/>
                <a:cs typeface="B Nazanin" pitchFamily="2" charset="-78"/>
              </a:rPr>
              <a:t> در ایران بیش از </a:t>
            </a:r>
            <a:r>
              <a:rPr lang="fa-IR" sz="2400" kern="0" dirty="0" smtClean="0">
                <a:solidFill>
                  <a:sysClr val="windowText" lastClr="000000"/>
                </a:solidFill>
                <a:cs typeface="B Nazanin" pitchFamily="2" charset="-78"/>
              </a:rPr>
              <a:t>26 نوع پلاک مختلف مورد </a:t>
            </a:r>
            <a:r>
              <a:rPr kumimoji="0" lang="fa-IR" sz="2400" b="0" i="0" u="none" strike="noStrike" kern="0" cap="none" spc="0" normalizeH="0" noProof="0" dirty="0" smtClean="0">
                <a:ln>
                  <a:noFill/>
                </a:ln>
                <a:solidFill>
                  <a:sysClr val="windowText" lastClr="000000"/>
                </a:solidFill>
                <a:effectLst/>
                <a:uLnTx/>
                <a:uFillTx/>
                <a:cs typeface="B Nazanin" pitchFamily="2" charset="-78"/>
              </a:rPr>
              <a:t>استفاده قرار گرفته است.</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12" name="Text Box 7"/>
          <p:cNvSpPr txBox="1">
            <a:spLocks noChangeArrowheads="1"/>
          </p:cNvSpPr>
          <p:nvPr/>
        </p:nvSpPr>
        <p:spPr bwMode="auto">
          <a:xfrm>
            <a:off x="762000" y="1900534"/>
            <a:ext cx="7620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در این مقاله، هدف ما تشخیص سه نوع اصلی ایران، لیزری و قدیمی بوده است.</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13" name="Notched Right Arrow 12"/>
          <p:cNvSpPr/>
          <p:nvPr/>
        </p:nvSpPr>
        <p:spPr>
          <a:xfrm flipH="1">
            <a:off x="8458200" y="2557131"/>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Text Box 7"/>
          <p:cNvSpPr txBox="1">
            <a:spLocks noChangeArrowheads="1"/>
          </p:cNvSpPr>
          <p:nvPr/>
        </p:nvSpPr>
        <p:spPr bwMode="auto">
          <a:xfrm>
            <a:off x="1066800" y="2433934"/>
            <a:ext cx="73152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در سالهای اخیر با اقدامات بجای پلیس پلاک اکثر خودروها به نوع ایران تغییر یافته که اقدام ارزنده ای می باشد.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pic>
        <p:nvPicPr>
          <p:cNvPr id="1026" name="Picture 2"/>
          <p:cNvPicPr>
            <a:picLocks noChangeAspect="1" noChangeArrowheads="1"/>
          </p:cNvPicPr>
          <p:nvPr/>
        </p:nvPicPr>
        <p:blipFill>
          <a:blip r:embed="rId4"/>
          <a:srcRect/>
          <a:stretch>
            <a:fillRect/>
          </a:stretch>
        </p:blipFill>
        <p:spPr bwMode="auto">
          <a:xfrm>
            <a:off x="2066925" y="3505200"/>
            <a:ext cx="5857875" cy="3143250"/>
          </a:xfrm>
          <a:prstGeom prst="rect">
            <a:avLst/>
          </a:prstGeom>
          <a:noFill/>
          <a:ln w="9525">
            <a:noFill/>
            <a:miter lim="800000"/>
            <a:headEnd/>
            <a:tailEnd/>
          </a:ln>
          <a:effectLst/>
        </p:spPr>
      </p:pic>
      <p:sp>
        <p:nvSpPr>
          <p:cNvPr id="18" name="Text Box 7"/>
          <p:cNvSpPr txBox="1">
            <a:spLocks noChangeArrowheads="1"/>
          </p:cNvSpPr>
          <p:nvPr/>
        </p:nvSpPr>
        <p:spPr bwMode="auto">
          <a:xfrm>
            <a:off x="6629400" y="5562600"/>
            <a:ext cx="762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ایران</a:t>
            </a:r>
          </a:p>
        </p:txBody>
      </p:sp>
      <p:sp>
        <p:nvSpPr>
          <p:cNvPr id="22" name="Text Box 7"/>
          <p:cNvSpPr txBox="1">
            <a:spLocks noChangeArrowheads="1"/>
          </p:cNvSpPr>
          <p:nvPr/>
        </p:nvSpPr>
        <p:spPr bwMode="auto">
          <a:xfrm>
            <a:off x="7924800" y="3810000"/>
            <a:ext cx="762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لیزری</a:t>
            </a:r>
          </a:p>
        </p:txBody>
      </p:sp>
      <p:sp>
        <p:nvSpPr>
          <p:cNvPr id="23" name="Text Box 7"/>
          <p:cNvSpPr txBox="1">
            <a:spLocks noChangeArrowheads="1"/>
          </p:cNvSpPr>
          <p:nvPr/>
        </p:nvSpPr>
        <p:spPr bwMode="auto">
          <a:xfrm>
            <a:off x="990600" y="3810000"/>
            <a:ext cx="10668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قدیمی</a:t>
            </a: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12" y="411162"/>
            <a:ext cx="7638288" cy="731838"/>
          </a:xfrm>
        </p:spPr>
        <p:txBody>
          <a:bodyPr>
            <a:normAutofit/>
          </a:bodyPr>
          <a:lstStyle/>
          <a:p>
            <a:pPr algn="r" rtl="1"/>
            <a:r>
              <a:rPr lang="fa-IR" sz="4000" dirty="0" smtClean="0">
                <a:cs typeface="B Nazanin" pitchFamily="2" charset="-78"/>
              </a:rPr>
              <a:t>الگوریتم پیشنهادی</a:t>
            </a:r>
            <a:endParaRPr lang="en-US" dirty="0"/>
          </a:p>
        </p:txBody>
      </p:sp>
      <p:cxnSp>
        <p:nvCxnSpPr>
          <p:cNvPr id="5" name="Straight Connector 4"/>
          <p:cNvCxnSpPr/>
          <p:nvPr/>
        </p:nvCxnSpPr>
        <p:spPr>
          <a:xfrm>
            <a:off x="1371600" y="1217612"/>
            <a:ext cx="7620000" cy="1588"/>
          </a:xfrm>
          <a:prstGeom prst="line">
            <a:avLst/>
          </a:prstGeom>
          <a:ln cmpd="dbl">
            <a:tailEnd type="oval"/>
          </a:ln>
        </p:spPr>
        <p:style>
          <a:lnRef idx="2">
            <a:schemeClr val="accent6"/>
          </a:lnRef>
          <a:fillRef idx="0">
            <a:schemeClr val="accent6"/>
          </a:fillRef>
          <a:effectRef idx="1">
            <a:schemeClr val="accent6"/>
          </a:effectRef>
          <a:fontRef idx="minor">
            <a:schemeClr val="tx1"/>
          </a:fontRef>
        </p:style>
      </p:cxnSp>
      <p:pic>
        <p:nvPicPr>
          <p:cNvPr id="21" name="Picture 4"/>
          <p:cNvPicPr>
            <a:picLocks noChangeAspect="1" noChangeArrowheads="1"/>
          </p:cNvPicPr>
          <p:nvPr/>
        </p:nvPicPr>
        <p:blipFill>
          <a:blip r:embed="rId3">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65314" y="5649686"/>
            <a:ext cx="890374" cy="1095375"/>
          </a:xfrm>
          <a:prstGeom prst="rect">
            <a:avLst/>
          </a:prstGeom>
          <a:noFill/>
          <a:ln w="50800" algn="ctr">
            <a:noFill/>
            <a:miter lim="800000"/>
            <a:headEnd/>
            <a:tailEnd/>
          </a:ln>
          <a:effectLst/>
        </p:spPr>
      </p:pic>
      <p:sp>
        <p:nvSpPr>
          <p:cNvPr id="9" name="Notched Right Arrow 8"/>
          <p:cNvSpPr/>
          <p:nvPr/>
        </p:nvSpPr>
        <p:spPr>
          <a:xfrm flipH="1">
            <a:off x="8458200" y="1492100"/>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Notched Right Arrow 9"/>
          <p:cNvSpPr/>
          <p:nvPr/>
        </p:nvSpPr>
        <p:spPr>
          <a:xfrm flipH="1">
            <a:off x="8458200" y="2023731"/>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 Box 7"/>
          <p:cNvSpPr txBox="1">
            <a:spLocks noChangeArrowheads="1"/>
          </p:cNvSpPr>
          <p:nvPr/>
        </p:nvSpPr>
        <p:spPr bwMode="auto">
          <a:xfrm>
            <a:off x="457200" y="1371600"/>
            <a:ext cx="79248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بهترین ویژگی مشترک بین همه انواع پلاکها چگالی لبه های عمودی می باشد.</a:t>
            </a:r>
          </a:p>
        </p:txBody>
      </p:sp>
      <p:sp>
        <p:nvSpPr>
          <p:cNvPr id="12" name="Text Box 7"/>
          <p:cNvSpPr txBox="1">
            <a:spLocks noChangeArrowheads="1"/>
          </p:cNvSpPr>
          <p:nvPr/>
        </p:nvSpPr>
        <p:spPr bwMode="auto">
          <a:xfrm>
            <a:off x="762000" y="1900534"/>
            <a:ext cx="7620000" cy="830997"/>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هدف ما ارائه یک الگوریتم مقاوم در برابر تغییرات مقیاس برای تشخیص نواحی با چگالی لبه عمودی بالا در تصویر می باشد.</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15" name="Text Box 7"/>
          <p:cNvSpPr txBox="1">
            <a:spLocks noChangeArrowheads="1"/>
          </p:cNvSpPr>
          <p:nvPr/>
        </p:nvSpPr>
        <p:spPr bwMode="auto">
          <a:xfrm>
            <a:off x="1295400" y="3124200"/>
            <a:ext cx="7315200" cy="523220"/>
          </a:xfrm>
          <a:prstGeom prst="rect">
            <a:avLst/>
          </a:prstGeom>
          <a:noFill/>
          <a:ln w="9525" algn="ctr">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tabLst/>
              <a:defRPr/>
            </a:pPr>
            <a:r>
              <a:rPr kumimoji="0" lang="fa-IR" sz="2800" b="0" i="0" u="none" strike="noStrike" kern="0" cap="none" spc="0" normalizeH="0" baseline="0" noProof="0" dirty="0" smtClean="0">
                <a:ln>
                  <a:noFill/>
                </a:ln>
                <a:solidFill>
                  <a:sysClr val="windowText" lastClr="000000"/>
                </a:solidFill>
                <a:effectLst/>
                <a:uLnTx/>
                <a:uFillTx/>
                <a:cs typeface="B Nazanin" pitchFamily="2" charset="-78"/>
              </a:rPr>
              <a:t>مراحل الگوریتم پیشنهادی</a:t>
            </a:r>
          </a:p>
        </p:txBody>
      </p:sp>
      <p:sp>
        <p:nvSpPr>
          <p:cNvPr id="16" name="Chevron 15"/>
          <p:cNvSpPr/>
          <p:nvPr/>
        </p:nvSpPr>
        <p:spPr>
          <a:xfrm flipH="1">
            <a:off x="8686800" y="3276600"/>
            <a:ext cx="152400" cy="228600"/>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4"/>
          <a:srcRect/>
          <a:stretch>
            <a:fillRect/>
          </a:stretch>
        </p:blipFill>
        <p:spPr bwMode="auto">
          <a:xfrm>
            <a:off x="2133600" y="5829300"/>
            <a:ext cx="5705475" cy="876300"/>
          </a:xfrm>
          <a:prstGeom prst="rect">
            <a:avLst/>
          </a:prstGeom>
          <a:noFill/>
          <a:ln w="9525">
            <a:noFill/>
            <a:miter lim="800000"/>
            <a:headEnd/>
            <a:tailEnd/>
          </a:ln>
          <a:effectLst/>
        </p:spPr>
      </p:pic>
      <p:sp>
        <p:nvSpPr>
          <p:cNvPr id="19" name="Notched Right Arrow 18"/>
          <p:cNvSpPr/>
          <p:nvPr/>
        </p:nvSpPr>
        <p:spPr>
          <a:xfrm flipH="1">
            <a:off x="8458200" y="3845369"/>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Notched Right Arrow 19"/>
          <p:cNvSpPr/>
          <p:nvPr/>
        </p:nvSpPr>
        <p:spPr>
          <a:xfrm flipH="1">
            <a:off x="8458200" y="4305266"/>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Text Box 7"/>
          <p:cNvSpPr txBox="1">
            <a:spLocks noChangeArrowheads="1"/>
          </p:cNvSpPr>
          <p:nvPr/>
        </p:nvSpPr>
        <p:spPr bwMode="auto">
          <a:xfrm>
            <a:off x="457200" y="3724869"/>
            <a:ext cx="79248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baseline="0" noProof="0" dirty="0" smtClean="0">
                <a:ln>
                  <a:noFill/>
                </a:ln>
                <a:solidFill>
                  <a:sysClr val="windowText" lastClr="000000"/>
                </a:solidFill>
                <a:effectLst/>
                <a:uLnTx/>
                <a:uFillTx/>
                <a:cs typeface="B Nazanin" pitchFamily="2" charset="-78"/>
              </a:rPr>
              <a:t>تشخیص</a:t>
            </a:r>
            <a:r>
              <a:rPr kumimoji="0" lang="fa-IR" sz="2400" b="0" i="0" u="none" strike="noStrike" kern="0" cap="none" spc="0" normalizeH="0" noProof="0" dirty="0" smtClean="0">
                <a:ln>
                  <a:noFill/>
                </a:ln>
                <a:solidFill>
                  <a:sysClr val="windowText" lastClr="000000"/>
                </a:solidFill>
                <a:effectLst/>
                <a:uLnTx/>
                <a:uFillTx/>
                <a:cs typeface="B Nazanin" pitchFamily="2" charset="-78"/>
              </a:rPr>
              <a:t> لبه های عمودی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5" name="Text Box 7"/>
          <p:cNvSpPr txBox="1">
            <a:spLocks noChangeArrowheads="1"/>
          </p:cNvSpPr>
          <p:nvPr/>
        </p:nvSpPr>
        <p:spPr bwMode="auto">
          <a:xfrm>
            <a:off x="762000" y="4182069"/>
            <a:ext cx="7620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محاسبه نقشه چگالی لبه های عمودی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6" name="Notched Right Arrow 25"/>
          <p:cNvSpPr/>
          <p:nvPr/>
        </p:nvSpPr>
        <p:spPr>
          <a:xfrm flipH="1">
            <a:off x="8458200" y="4762467"/>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Text Box 7"/>
          <p:cNvSpPr txBox="1">
            <a:spLocks noChangeArrowheads="1"/>
          </p:cNvSpPr>
          <p:nvPr/>
        </p:nvSpPr>
        <p:spPr bwMode="auto">
          <a:xfrm>
            <a:off x="762000" y="4639270"/>
            <a:ext cx="7620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آستانه گذاری</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
        <p:nvSpPr>
          <p:cNvPr id="28" name="Notched Right Arrow 27"/>
          <p:cNvSpPr/>
          <p:nvPr/>
        </p:nvSpPr>
        <p:spPr>
          <a:xfrm flipH="1">
            <a:off x="8458200" y="5224132"/>
            <a:ext cx="228600" cy="2286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Text Box 7"/>
          <p:cNvSpPr txBox="1">
            <a:spLocks noChangeArrowheads="1"/>
          </p:cNvSpPr>
          <p:nvPr/>
        </p:nvSpPr>
        <p:spPr bwMode="auto">
          <a:xfrm>
            <a:off x="762000" y="5100935"/>
            <a:ext cx="7620000" cy="461665"/>
          </a:xfrm>
          <a:prstGeom prst="rect">
            <a:avLst/>
          </a:prstGeom>
          <a:noFill/>
          <a:ln w="9525" algn="ctr">
            <a:noFill/>
            <a:miter lim="800000"/>
            <a:headEnd/>
            <a:tailEnd/>
          </a:ln>
          <a:effectLst/>
        </p:spPr>
        <p:txBody>
          <a:bodyPr wrap="square">
            <a:spAutoFit/>
          </a:bodyPr>
          <a:lstStyle/>
          <a:p>
            <a:pPr lvl="0" algn="r" rtl="1">
              <a:defRPr/>
            </a:pPr>
            <a:r>
              <a:rPr kumimoji="0" lang="fa-IR" sz="2400" b="0" i="0" u="none" strike="noStrike" kern="0" cap="none" spc="0" normalizeH="0" noProof="0" dirty="0" smtClean="0">
                <a:ln>
                  <a:noFill/>
                </a:ln>
                <a:solidFill>
                  <a:sysClr val="windowText" lastClr="000000"/>
                </a:solidFill>
                <a:effectLst/>
                <a:uLnTx/>
                <a:uFillTx/>
                <a:cs typeface="B Nazanin" pitchFamily="2" charset="-78"/>
              </a:rPr>
              <a:t>انتخاب بهترین ناحیه از بین همه کاندیداها</a:t>
            </a:r>
            <a:endParaRPr kumimoji="0" lang="fa-IR" sz="2400" b="0" i="0" u="none" strike="noStrike" kern="0" cap="none" spc="0" normalizeH="0" baseline="0" noProof="0" dirty="0" smtClean="0">
              <a:ln>
                <a:noFill/>
              </a:ln>
              <a:solidFill>
                <a:sysClr val="windowText" lastClr="000000"/>
              </a:solidFill>
              <a:effectLst/>
              <a:uLnTx/>
              <a:uFillTx/>
              <a:cs typeface="B Nazanin" pitchFamily="2" charset="-78"/>
            </a:endParaRPr>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dirty="0" smtClean="0"/>
        </a:defPPr>
      </a:lstStyle>
      <a:style>
        <a:lnRef idx="1">
          <a:schemeClr val="accent3"/>
        </a:lnRef>
        <a:fillRef idx="3">
          <a:schemeClr val="accent3"/>
        </a:fillRef>
        <a:effectRef idx="2">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2263</TotalTime>
  <Words>919</Words>
  <Application>Microsoft Office PowerPoint</Application>
  <PresentationFormat>On-screen Show (4:3)</PresentationFormat>
  <Paragraphs>144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Slide 1</vt:lpstr>
      <vt:lpstr>A Block-Wise Algorithm for License Plate Location</vt:lpstr>
      <vt:lpstr>تشخیص پلاک خودرو</vt:lpstr>
      <vt:lpstr>تشخیص پلاک خودرو (ادامه)</vt:lpstr>
      <vt:lpstr>تشخیص پلاک خودرو (ادامه)</vt:lpstr>
      <vt:lpstr>تشخیص پلاک خودرو (ادامه)</vt:lpstr>
      <vt:lpstr>تشخیص پلاک خودرو (ادامه)</vt:lpstr>
      <vt:lpstr>انواع پلاکهای رایج در ایران</vt:lpstr>
      <vt:lpstr>الگوریتم پیشنهادی</vt:lpstr>
      <vt:lpstr>الگوریتم پیشنهادی (ادامه)</vt:lpstr>
      <vt:lpstr>الگوریتم پیشنهادی (ادامه)</vt:lpstr>
      <vt:lpstr>الگوریتم پیشنهادی (ادامه)</vt:lpstr>
      <vt:lpstr>نتایج تجربی</vt:lpstr>
      <vt:lpstr>نتایج تجربی (ادامه)</vt:lpstr>
      <vt:lpstr>نتایج تجربی (ادامه)</vt:lpstr>
      <vt:lpstr>نتایج تجربی (ادامه)</vt:lpstr>
      <vt:lpstr>نتایج تجربی (ادامه)</vt:lpstr>
      <vt:lpstr>نتایج تجربی (ادامه)</vt:lpstr>
      <vt:lpstr>نتایج تجربی (ادامه)</vt:lpstr>
      <vt:lpstr>Slide 20</vt:lpstr>
    </vt:vector>
  </TitlesOfParts>
  <Company>Ya Mahdi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Saadatmand</dc:creator>
  <cp:lastModifiedBy>Saadatmand</cp:lastModifiedBy>
  <cp:revision>233</cp:revision>
  <dcterms:created xsi:type="dcterms:W3CDTF">2008-11-25T19:34:25Z</dcterms:created>
  <dcterms:modified xsi:type="dcterms:W3CDTF">2009-05-02T20:04:15Z</dcterms:modified>
</cp:coreProperties>
</file>