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8" r:id="rId2"/>
    <p:sldId id="256" r:id="rId3"/>
    <p:sldId id="259" r:id="rId4"/>
    <p:sldId id="368" r:id="rId5"/>
    <p:sldId id="369" r:id="rId6"/>
    <p:sldId id="371" r:id="rId7"/>
    <p:sldId id="372" r:id="rId8"/>
    <p:sldId id="373" r:id="rId9"/>
    <p:sldId id="374" r:id="rId10"/>
    <p:sldId id="375" r:id="rId11"/>
    <p:sldId id="377" r:id="rId12"/>
    <p:sldId id="376" r:id="rId13"/>
    <p:sldId id="378" r:id="rId14"/>
    <p:sldId id="379" r:id="rId15"/>
    <p:sldId id="380" r:id="rId16"/>
    <p:sldId id="381" r:id="rId17"/>
    <p:sldId id="382" r:id="rId18"/>
    <p:sldId id="384" r:id="rId19"/>
    <p:sldId id="383" r:id="rId20"/>
    <p:sldId id="388" r:id="rId21"/>
    <p:sldId id="385" r:id="rId22"/>
    <p:sldId id="386" r:id="rId23"/>
    <p:sldId id="387" r:id="rId24"/>
    <p:sldId id="389" r:id="rId25"/>
    <p:sldId id="390" r:id="rId26"/>
    <p:sldId id="370" r:id="rId27"/>
    <p:sldId id="391" r:id="rId28"/>
    <p:sldId id="392" r:id="rId29"/>
    <p:sldId id="393" r:id="rId30"/>
    <p:sldId id="394" r:id="rId31"/>
    <p:sldId id="395" r:id="rId32"/>
    <p:sldId id="396" r:id="rId33"/>
    <p:sldId id="397" r:id="rId34"/>
    <p:sldId id="398" r:id="rId35"/>
    <p:sldId id="399" r:id="rId36"/>
    <p:sldId id="401" r:id="rId37"/>
    <p:sldId id="400" r:id="rId38"/>
    <p:sldId id="403" r:id="rId39"/>
    <p:sldId id="40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492" autoAdjust="0"/>
    <p:restoredTop sz="97410" autoAdjust="0"/>
  </p:normalViewPr>
  <p:slideViewPr>
    <p:cSldViewPr>
      <p:cViewPr>
        <p:scale>
          <a:sx n="70" d="100"/>
          <a:sy n="70" d="100"/>
        </p:scale>
        <p:origin x="-93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2AE11-85DC-44B4-959F-EA991D66E3DB}" type="datetimeFigureOut">
              <a:rPr lang="en-US" smtClean="0"/>
              <a:pPr/>
              <a:t>3/10/2009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DAD79-13D8-4537-B645-01D5BF778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B511A-7448-400E-A512-EC6F3A031F05}" type="datetimeFigureOut">
              <a:rPr lang="en-US" smtClean="0"/>
              <a:pPr/>
              <a:t>3/10/2009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97C52-EC11-42CE-8B25-117A7AA99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DB61E-D2CB-4E59-8671-A97678E7E57E}" type="datetime1">
              <a:rPr lang="en-US" smtClean="0"/>
              <a:t>3/10/2009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C120C-AF64-40B6-8B41-E3A969DCCFC6}" type="datetime1">
              <a:rPr lang="en-US" smtClean="0"/>
              <a:t>3/10/2009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DA8D66-F778-4A1C-B306-A616B63276BE}" type="datetime1">
              <a:rPr lang="en-US" smtClean="0"/>
              <a:t>3/10/2009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6C3E41-5D36-45A1-8C82-2708EE461253}" type="datetime1">
              <a:rPr lang="en-US" smtClean="0"/>
              <a:t>3/10/2009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A4ACDD-E566-42A7-A5B4-F18F74FA3E6A}" type="datetime1">
              <a:rPr lang="en-US" smtClean="0"/>
              <a:t>3/10/2009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312175-A00C-45C3-A6B2-DA1574B1B427}" type="datetime1">
              <a:rPr lang="en-US" smtClean="0"/>
              <a:t>3/10/2009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A6FDEA-AE2E-4BCC-A09F-C561AE6A1862}" type="datetime1">
              <a:rPr lang="en-US" smtClean="0"/>
              <a:t>3/10/2009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2E732F-657D-4BF0-AE84-2840A9283BEB}" type="datetime1">
              <a:rPr lang="en-US" smtClean="0"/>
              <a:t>3/10/2009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6EA514-9AE2-4273-9191-2DB27ADB539A}" type="datetime1">
              <a:rPr lang="en-US" smtClean="0"/>
              <a:t>3/10/2009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31B4E4-CBC0-4BE3-8979-268C0B3729FA}" type="datetime1">
              <a:rPr lang="en-US" smtClean="0"/>
              <a:t>3/10/2009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DDE96-8F9A-4055-A16B-CA4C52290AE4}" type="datetime1">
              <a:rPr lang="en-US" smtClean="0"/>
              <a:t>3/10/2009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E49D88A-5B71-4C2C-A0F1-7BF545D5170F}" type="datetime1">
              <a:rPr lang="en-US" smtClean="0"/>
              <a:t>3/10/2009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sm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76600" y="817563"/>
            <a:ext cx="4000500" cy="520223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مرز فعال خودنسبی (ادامه) - </a:t>
            </a:r>
            <a:r>
              <a:rPr lang="fa-IR" sz="3200" dirty="0" smtClean="0">
                <a:cs typeface="B Nazanin" pitchFamily="2" charset="-78"/>
              </a:rPr>
              <a:t>محاسبه ضرایب موجک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37" name="Notched Right Arrow 36"/>
          <p:cNvSpPr/>
          <p:nvPr/>
        </p:nvSpPr>
        <p:spPr>
          <a:xfrm flipH="1">
            <a:off x="8382000" y="1730600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5715000" y="1607403"/>
            <a:ext cx="2590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نرم نمودن تصویر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43" name="Notched Right Arrow 42"/>
          <p:cNvSpPr/>
          <p:nvPr/>
        </p:nvSpPr>
        <p:spPr>
          <a:xfrm flipH="1">
            <a:off x="8382000" y="22567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990600" y="2133600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محاسبه ضرایب موجک در </a:t>
            </a:r>
            <a:r>
              <a:rPr lang="en-US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 مقیاس متوالی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55" name="Notched Right Arrow 54"/>
          <p:cNvSpPr/>
          <p:nvPr/>
        </p:nvSpPr>
        <p:spPr>
          <a:xfrm flipH="1">
            <a:off x="8382000" y="377186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5029200" y="3648670"/>
            <a:ext cx="3276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فشردگی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5791200" y="1524000"/>
            <a:ext cx="762000" cy="576302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066800" y="2901315"/>
            <a:ext cx="7543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28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موجک</a:t>
            </a:r>
            <a:r>
              <a:rPr lang="fa-IR" sz="2800" kern="0" dirty="0" smtClean="0">
                <a:solidFill>
                  <a:sysClr val="windowText" lastClr="000000"/>
                </a:solidFill>
                <a:cs typeface="B Nazanin"/>
              </a:rPr>
              <a:t>‌</a:t>
            </a:r>
            <a:r>
              <a:rPr lang="fa-IR" sz="28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های اسپیلاین متعامد </a:t>
            </a:r>
            <a:r>
              <a:rPr lang="fa-IR" sz="2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Biorthogonal Spline Wavelets</a:t>
            </a:r>
            <a:r>
              <a:rPr lang="fa-IR" sz="2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fa-IR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hevron 23"/>
          <p:cNvSpPr/>
          <p:nvPr/>
        </p:nvSpPr>
        <p:spPr>
          <a:xfrm flipH="1">
            <a:off x="8686800" y="3053715"/>
            <a:ext cx="152400" cy="228600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Notched Right Arrow 24"/>
          <p:cNvSpPr/>
          <p:nvPr/>
        </p:nvSpPr>
        <p:spPr>
          <a:xfrm flipH="1">
            <a:off x="8382000" y="430526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029200" y="4182070"/>
            <a:ext cx="3276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تقارن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7" name="Notched Right Arrow 26"/>
          <p:cNvSpPr/>
          <p:nvPr/>
        </p:nvSpPr>
        <p:spPr>
          <a:xfrm flipH="1">
            <a:off x="8382000" y="4843132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1066800" y="4719935"/>
            <a:ext cx="7239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بازسازی دقیق با استفاده از فیلترهای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FIR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 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10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مرز فعال خودنسبی (ادامه) - </a:t>
            </a:r>
            <a:r>
              <a:rPr lang="fa-IR" sz="3200" dirty="0" smtClean="0">
                <a:cs typeface="B Nazanin" pitchFamily="2" charset="-78"/>
              </a:rPr>
              <a:t>نگاشت</a:t>
            </a:r>
            <a:r>
              <a:rPr lang="fa-IR" sz="3200" dirty="0" smtClean="0">
                <a:cs typeface="B Nazanin"/>
              </a:rPr>
              <a:t>‌</a:t>
            </a:r>
            <a:r>
              <a:rPr lang="fa-IR" sz="3200" dirty="0" smtClean="0">
                <a:cs typeface="B Nazanin" pitchFamily="2" charset="-78"/>
              </a:rPr>
              <a:t>های خودنسبی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37" name="Notched Right Arrow 36"/>
          <p:cNvSpPr/>
          <p:nvPr/>
        </p:nvSpPr>
        <p:spPr>
          <a:xfrm flipH="1">
            <a:off x="8382000" y="1730600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066800" y="1607403"/>
            <a:ext cx="7239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در هر مقیاس موجک، یک 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نگاشت خودنسبی 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برای هر پیکسل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43" name="Notched Right Arrow 42"/>
          <p:cNvSpPr/>
          <p:nvPr/>
        </p:nvSpPr>
        <p:spPr>
          <a:xfrm flipH="1">
            <a:off x="8382000" y="22567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990600" y="2133600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استفاده از نواحی دیسکی به دلیل تقارن در همه جهات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971800"/>
            <a:ext cx="3352800" cy="227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11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مرز فعال خودنسبی (ادامه) - </a:t>
            </a:r>
            <a:r>
              <a:rPr lang="fa-IR" sz="3200" dirty="0" smtClean="0">
                <a:cs typeface="B Nazanin" pitchFamily="2" charset="-78"/>
              </a:rPr>
              <a:t>زیرنیروها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37" name="Notched Right Arrow 36"/>
          <p:cNvSpPr/>
          <p:nvPr/>
        </p:nvSpPr>
        <p:spPr>
          <a:xfrm flipH="1">
            <a:off x="8382000" y="1730600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4419600" y="1607403"/>
            <a:ext cx="3886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در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 هر مقیاس موجک، محاسبه یک زیرنیرو برای هر پیکسل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43" name="Notched Right Arrow 42"/>
          <p:cNvSpPr/>
          <p:nvPr/>
        </p:nvSpPr>
        <p:spPr>
          <a:xfrm flipH="1">
            <a:off x="8382000" y="2721200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4419600" y="2598003"/>
            <a:ext cx="3886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جهت 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زیرنیروی 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خودنسبی 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همان جهت بردار انتقال </a:t>
            </a:r>
            <a:r>
              <a:rPr lang="en-US" sz="24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066800" y="1295400"/>
            <a:ext cx="3352800" cy="2271004"/>
            <a:chOff x="1143000" y="4419600"/>
            <a:chExt cx="3352800" cy="227100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43000" y="4419600"/>
              <a:ext cx="3352800" cy="2271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0" name="Straight Arrow Connector 19"/>
            <p:cNvCxnSpPr/>
            <p:nvPr/>
          </p:nvCxnSpPr>
          <p:spPr>
            <a:xfrm rot="5400000">
              <a:off x="3918744" y="6273007"/>
              <a:ext cx="173038" cy="8572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>
              <a:off x="1575595" y="4949034"/>
              <a:ext cx="115886" cy="10477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9" name="Notched Right Arrow 38"/>
          <p:cNvSpPr/>
          <p:nvPr/>
        </p:nvSpPr>
        <p:spPr>
          <a:xfrm flipH="1">
            <a:off x="8382000" y="37045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990600" y="3581400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تعیین دامنه زیرنیروی خودنسبی بر اساس اندازه ضرایب موجک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4191000"/>
            <a:ext cx="476144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12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مرز فعال خودنسبی (ادامه) - </a:t>
            </a:r>
            <a:r>
              <a:rPr lang="fa-IR" sz="3200" dirty="0" smtClean="0">
                <a:cs typeface="B Nazanin" pitchFamily="2" charset="-78"/>
              </a:rPr>
              <a:t>ترکیب زیرنیروها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37" name="Notched Right Arrow 36"/>
          <p:cNvSpPr/>
          <p:nvPr/>
        </p:nvSpPr>
        <p:spPr>
          <a:xfrm flipH="1">
            <a:off x="8382000" y="14185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990600" y="1295400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زیرنیروهای مقیاس</a:t>
            </a: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/>
              </a:rPr>
              <a:t>‌</a:t>
            </a: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های پایین</a:t>
            </a: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/>
              </a:rPr>
              <a:t>‌</a:t>
            </a: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تر جزئیات مرز را در بر می</a:t>
            </a: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/>
              </a:rPr>
              <a:t>‌</a:t>
            </a: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گیرند.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43" name="Notched Right Arrow 42"/>
          <p:cNvSpPr/>
          <p:nvPr/>
        </p:nvSpPr>
        <p:spPr>
          <a:xfrm flipH="1">
            <a:off x="8382000" y="2020994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990600" y="1897797"/>
            <a:ext cx="7315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زیرنیروهای مقیاس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/>
              </a:rPr>
              <a:t>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های بالاتر شامل اطلاعات کلی مربوط به شکل شی هدف می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/>
              </a:rPr>
              <a:t>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باشند.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39" name="Notched Right Arrow 38"/>
          <p:cNvSpPr/>
          <p:nvPr/>
        </p:nvSpPr>
        <p:spPr>
          <a:xfrm flipH="1">
            <a:off x="8382000" y="35521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990600" y="3429000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زیرنیروهای مقیاس-بالا برای حرکت مرز فعال از فاصله دور به سمت مرز شی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267200" y="2667000"/>
            <a:ext cx="762000" cy="60960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7" name="Notched Right Arrow 16"/>
          <p:cNvSpPr/>
          <p:nvPr/>
        </p:nvSpPr>
        <p:spPr>
          <a:xfrm flipH="1">
            <a:off x="8382000" y="40855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990600" y="3962400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زیرنیروهای مقیاس-پایین برای تطبیق 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دقیق 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مرز فعال بر مرز شی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572000"/>
            <a:ext cx="4048125" cy="62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3463" y="5265003"/>
            <a:ext cx="4376737" cy="95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Notched Right Arrow 21"/>
          <p:cNvSpPr/>
          <p:nvPr/>
        </p:nvSpPr>
        <p:spPr>
          <a:xfrm flipH="1">
            <a:off x="8382000" y="46189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990600" y="4495800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با الهام از الگوریتم تفکیک </a:t>
            </a:r>
            <a:r>
              <a:rPr lang="en-US" sz="2000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Mallat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6400800"/>
            <a:ext cx="2286000" cy="33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7363" y="6400800"/>
            <a:ext cx="2967037" cy="35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13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مرز فعال خودنسبی (ادامه) - </a:t>
            </a:r>
            <a:r>
              <a:rPr lang="fa-IR" sz="3200" dirty="0" smtClean="0">
                <a:cs typeface="B Nazanin" pitchFamily="2" charset="-78"/>
              </a:rPr>
              <a:t>تکامل مرز فعال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37" name="Notched Right Arrow 36"/>
          <p:cNvSpPr/>
          <p:nvPr/>
        </p:nvSpPr>
        <p:spPr>
          <a:xfrm flipH="1">
            <a:off x="8382000" y="1585403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990600" y="1462206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استفاده از میدان نیروی خودنسبی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 به عنوان نیروی خارجی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43" name="Notched Right Arrow 42"/>
          <p:cNvSpPr/>
          <p:nvPr/>
        </p:nvSpPr>
        <p:spPr>
          <a:xfrm flipH="1">
            <a:off x="8382000" y="2187800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990600" y="2064603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تکامل بر اساس فرمولبندی 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نیروی 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دینامیکی</a:t>
            </a:r>
            <a:endParaRPr lang="fa-IR" sz="2400" kern="0" dirty="0" smtClean="0">
              <a:solidFill>
                <a:sysClr val="windowText" lastClr="000000"/>
              </a:solidFill>
              <a:cs typeface="B Nazanin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2812448"/>
            <a:ext cx="2276475" cy="38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Notched Right Arrow 23"/>
          <p:cNvSpPr/>
          <p:nvPr/>
        </p:nvSpPr>
        <p:spPr>
          <a:xfrm flipH="1">
            <a:off x="8382000" y="4299552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066800" y="4176355"/>
            <a:ext cx="7239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کنترل محدود جذب نیروها با استفاده از تعداد مقیاس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/>
              </a:rPr>
              <a:t>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های موجک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066800" y="3429000"/>
            <a:ext cx="7543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28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تعداد مقیاس</a:t>
            </a:r>
            <a:r>
              <a:rPr lang="fa-IR" sz="2800" kern="0" dirty="0" smtClean="0">
                <a:solidFill>
                  <a:sysClr val="windowText" lastClr="000000"/>
                </a:solidFill>
                <a:cs typeface="B Nazanin"/>
              </a:rPr>
              <a:t>‌</a:t>
            </a:r>
            <a:r>
              <a:rPr lang="fa-IR" sz="28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های موجک</a:t>
            </a:r>
            <a:endParaRPr kumimoji="0" lang="fa-IR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Chevron 26"/>
          <p:cNvSpPr/>
          <p:nvPr/>
        </p:nvSpPr>
        <p:spPr>
          <a:xfrm flipH="1">
            <a:off x="8686800" y="3581400"/>
            <a:ext cx="152400" cy="228600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4800600"/>
            <a:ext cx="4486275" cy="68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14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مرز فعال خودنسبی (ادامه) - </a:t>
            </a:r>
            <a:r>
              <a:rPr lang="fa-IR" sz="3200" dirty="0" smtClean="0">
                <a:cs typeface="B Nazanin" pitchFamily="2" charset="-78"/>
              </a:rPr>
              <a:t>پیاده</a:t>
            </a:r>
            <a:r>
              <a:rPr lang="fa-IR" sz="3200" dirty="0" smtClean="0">
                <a:cs typeface="B Nazanin"/>
              </a:rPr>
              <a:t>‌</a:t>
            </a:r>
            <a:r>
              <a:rPr lang="fa-IR" sz="3200" dirty="0" smtClean="0">
                <a:cs typeface="B Nazanin" pitchFamily="2" charset="-78"/>
              </a:rPr>
              <a:t>سازی پویا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37" name="Notched Right Arrow 36"/>
          <p:cNvSpPr/>
          <p:nvPr/>
        </p:nvSpPr>
        <p:spPr>
          <a:xfrm flipH="1">
            <a:off x="8382000" y="2214053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990600" y="2090856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حجم محاسباتی مرز فعال خودنسبی (استاتیک) بالا است.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86200" y="4362450"/>
            <a:ext cx="1219200" cy="971550"/>
            <a:chOff x="1066800" y="2000250"/>
            <a:chExt cx="1219200" cy="97155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19200" y="2000250"/>
              <a:ext cx="961214" cy="97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1066800" y="2305050"/>
              <a:ext cx="12192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 algn="ctr" rtl="1">
                <a:defRPr/>
              </a:pPr>
              <a:r>
                <a:rPr lang="fa-IR" kern="0" dirty="0" smtClean="0">
                  <a:solidFill>
                    <a:srgbClr val="FFFF00"/>
                  </a:solidFill>
                  <a:cs typeface="B Nazanin" pitchFamily="2" charset="-78"/>
                </a:rPr>
                <a:t>36 ثانیه</a:t>
              </a:r>
              <a:endParaRPr kumimoji="0" lang="fa-IR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endParaRPr>
            </a:p>
          </p:txBody>
        </p:sp>
      </p:grpSp>
      <p:sp>
        <p:nvSpPr>
          <p:cNvPr id="17" name="Notched Right Arrow 16"/>
          <p:cNvSpPr/>
          <p:nvPr/>
        </p:nvSpPr>
        <p:spPr>
          <a:xfrm flipH="1">
            <a:off x="8382000" y="27901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066800" y="2667000"/>
            <a:ext cx="7239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قابلیت محاسبه نیروهای خودنسبی برای هر پیکسل مستقل از دیگر پیکسل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/>
              </a:rPr>
              <a:t>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ها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066800" y="1457980"/>
            <a:ext cx="7543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28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پیاده</a:t>
            </a:r>
            <a:r>
              <a:rPr lang="fa-IR" sz="2800" kern="0" dirty="0" smtClean="0">
                <a:solidFill>
                  <a:sysClr val="windowText" lastClr="000000"/>
                </a:solidFill>
                <a:cs typeface="B Nazanin"/>
              </a:rPr>
              <a:t>‌</a:t>
            </a:r>
            <a:r>
              <a:rPr lang="fa-IR" sz="28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سازی ایستان و پویا</a:t>
            </a:r>
            <a:endParaRPr kumimoji="0" lang="fa-IR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hevron 19"/>
          <p:cNvSpPr/>
          <p:nvPr/>
        </p:nvSpPr>
        <p:spPr>
          <a:xfrm flipH="1">
            <a:off x="8686800" y="1610380"/>
            <a:ext cx="152400" cy="228600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Notched Right Arrow 27"/>
          <p:cNvSpPr/>
          <p:nvPr/>
        </p:nvSpPr>
        <p:spPr>
          <a:xfrm flipH="1">
            <a:off x="8382000" y="3395332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066800" y="3272135"/>
            <a:ext cx="7239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پیاده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/>
              </a:rPr>
              <a:t>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سازی پویا: محاسبه نیروهای خودنسبی تنها برای پیکسل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/>
              </a:rPr>
              <a:t>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های روی مرز فعلی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953000" y="4362450"/>
            <a:ext cx="1219200" cy="971550"/>
            <a:chOff x="1066800" y="2000250"/>
            <a:chExt cx="1219200" cy="971550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19200" y="2000250"/>
              <a:ext cx="961214" cy="97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1066800" y="2305050"/>
              <a:ext cx="12192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 algn="ctr" rtl="1">
                <a:defRPr/>
              </a:pPr>
              <a:r>
                <a:rPr lang="fa-IR" kern="0" dirty="0" smtClean="0">
                  <a:solidFill>
                    <a:srgbClr val="FFFF00"/>
                  </a:solidFill>
                  <a:cs typeface="B Nazanin" pitchFamily="2" charset="-78"/>
                </a:rPr>
                <a:t>19 ثانیه</a:t>
              </a:r>
              <a:endParaRPr kumimoji="0" lang="fa-IR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endParaRPr>
            </a:p>
          </p:txBody>
        </p:sp>
      </p:grp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3657600" y="5334000"/>
            <a:ext cx="2209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پویا         ایستان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4876800" y="5862935"/>
            <a:ext cx="1143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  <a:cs typeface="B Nazanin" pitchFamily="2" charset="-78"/>
              </a:rPr>
              <a:t>D-SAS</a:t>
            </a:r>
            <a:endParaRPr kumimoji="0" lang="fa-IR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3810000" y="5848290"/>
            <a:ext cx="1143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  <a:cs typeface="B Nazanin" pitchFamily="2" charset="-78"/>
              </a:rPr>
              <a:t>S-SAS</a:t>
            </a:r>
            <a:endParaRPr kumimoji="0" lang="fa-IR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15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مرز فعال خودنسبی (ادامه) - </a:t>
            </a:r>
            <a:r>
              <a:rPr lang="fa-IR" sz="3200" dirty="0" smtClean="0">
                <a:cs typeface="B Nazanin" pitchFamily="2" charset="-78"/>
              </a:rPr>
              <a:t>پیاده</a:t>
            </a:r>
            <a:r>
              <a:rPr lang="fa-IR" sz="3200" dirty="0" smtClean="0">
                <a:cs typeface="B Nazanin"/>
              </a:rPr>
              <a:t>‌</a:t>
            </a:r>
            <a:r>
              <a:rPr lang="fa-IR" sz="3200" dirty="0" smtClean="0">
                <a:cs typeface="B Nazanin" pitchFamily="2" charset="-78"/>
              </a:rPr>
              <a:t>سازی بهینه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37" name="Notched Right Arrow 36"/>
          <p:cNvSpPr/>
          <p:nvPr/>
        </p:nvSpPr>
        <p:spPr>
          <a:xfrm flipH="1">
            <a:off x="8458200" y="1578200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066800" y="1455003"/>
            <a:ext cx="7315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دلیل اصلی افزایش حجم محاسباتی: محاسبه معیار شباهت خودنسبی خطی بر روی ناحیه دیسکی شکل غیرخطی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17" name="Notched Right Arrow 16"/>
          <p:cNvSpPr/>
          <p:nvPr/>
        </p:nvSpPr>
        <p:spPr>
          <a:xfrm flipH="1">
            <a:off x="8458200" y="24853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143000" y="2362200"/>
            <a:ext cx="7239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استفاده از درونیابی دوخطی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8" name="Notched Right Arrow 27"/>
          <p:cNvSpPr/>
          <p:nvPr/>
        </p:nvSpPr>
        <p:spPr>
          <a:xfrm flipH="1">
            <a:off x="8458200" y="30187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143000" y="2895600"/>
            <a:ext cx="7239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پیاده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/>
              </a:rPr>
              <a:t>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سازی بهینه: تخمین ناحیه دیسکی با استفاده از درونیابی نزدیکترین همسایه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2650" y="3810000"/>
            <a:ext cx="5924550" cy="290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143000" y="3352800"/>
            <a:ext cx="21336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  <a:cs typeface="B Nazanin" pitchFamily="2" charset="-78"/>
              </a:rPr>
              <a:t>ES-SAS, ED-SAS</a:t>
            </a:r>
            <a:endParaRPr kumimoji="0" lang="fa-IR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16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نتایج تجربی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37" name="Notched Right Arrow 36"/>
          <p:cNvSpPr/>
          <p:nvPr/>
        </p:nvSpPr>
        <p:spPr>
          <a:xfrm flipH="1">
            <a:off x="8458200" y="1578200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066800" y="1455003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تصاویر محک مصنوعی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2057400"/>
            <a:ext cx="6176962" cy="403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17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4400" dirty="0" smtClean="0">
                <a:cs typeface="B Nazanin" pitchFamily="2" charset="-78"/>
              </a:rPr>
              <a:t>نتایج تجربی (ادامه)</a:t>
            </a:r>
            <a:r>
              <a:rPr lang="fa-IR" sz="4000" dirty="0" smtClean="0">
                <a:cs typeface="B Nazanin" pitchFamily="2" charset="-78"/>
              </a:rPr>
              <a:t> </a:t>
            </a:r>
            <a:r>
              <a:rPr lang="fa-IR" sz="4900" dirty="0" smtClean="0">
                <a:cs typeface="B Nazanin" pitchFamily="2" charset="-78"/>
              </a:rPr>
              <a:t>- </a:t>
            </a:r>
            <a:r>
              <a:rPr lang="fa-IR" sz="3600" dirty="0" smtClean="0">
                <a:cs typeface="B Nazanin" pitchFamily="2" charset="-78"/>
              </a:rPr>
              <a:t>تصاویر مصنوعی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37" name="Notched Right Arrow 36"/>
          <p:cNvSpPr/>
          <p:nvPr/>
        </p:nvSpPr>
        <p:spPr>
          <a:xfrm flipH="1">
            <a:off x="8686800" y="15709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6858000" y="1447800"/>
            <a:ext cx="1752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میدان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/>
              </a:rPr>
              <a:t>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های نیرو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805188"/>
            <a:ext cx="5791200" cy="30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3841381"/>
            <a:ext cx="5791200" cy="301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Notched Right Arrow 9"/>
          <p:cNvSpPr/>
          <p:nvPr/>
        </p:nvSpPr>
        <p:spPr>
          <a:xfrm flipH="1">
            <a:off x="8686800" y="2123269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858000" y="2000072"/>
            <a:ext cx="17526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دامنه جذب وسیع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12" name="Notched Right Arrow 11"/>
          <p:cNvSpPr/>
          <p:nvPr/>
        </p:nvSpPr>
        <p:spPr>
          <a:xfrm flipH="1">
            <a:off x="8686800" y="304933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858000" y="2926140"/>
            <a:ext cx="17526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شکل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 هارمونیک با فرورفتگی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/>
              </a:rPr>
              <a:t>‌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ها و برآمدگی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/>
              </a:rPr>
              <a:t>‌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های زیاد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18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4400" dirty="0" smtClean="0">
                <a:cs typeface="B Nazanin" pitchFamily="2" charset="-78"/>
              </a:rPr>
              <a:t>نتایج تجربی (ادامه)</a:t>
            </a:r>
            <a:r>
              <a:rPr lang="fa-IR" sz="4000" dirty="0" smtClean="0">
                <a:cs typeface="B Nazanin" pitchFamily="2" charset="-78"/>
              </a:rPr>
              <a:t> </a:t>
            </a:r>
            <a:r>
              <a:rPr lang="fa-IR" sz="5300" dirty="0" smtClean="0">
                <a:cs typeface="B Nazanin" pitchFamily="2" charset="-78"/>
              </a:rPr>
              <a:t>- </a:t>
            </a:r>
            <a:r>
              <a:rPr lang="fa-IR" sz="3600" dirty="0" smtClean="0">
                <a:cs typeface="B Nazanin" pitchFamily="2" charset="-78"/>
              </a:rPr>
              <a:t>تصاویر مصنوعی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37" name="Notched Right Arrow 36"/>
          <p:cNvSpPr/>
          <p:nvPr/>
        </p:nvSpPr>
        <p:spPr>
          <a:xfrm flipH="1">
            <a:off x="8458200" y="5681332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3276600" y="5558135"/>
            <a:ext cx="5105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بازسازی فرآمدگی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/>
              </a:rPr>
              <a:t>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ها و فرورفتگی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/>
              </a:rPr>
              <a:t>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های مرز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8240" y="1447800"/>
            <a:ext cx="7680960" cy="386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19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457200"/>
            <a:ext cx="7620000" cy="2971800"/>
          </a:xfrm>
        </p:spPr>
        <p:txBody>
          <a:bodyPr>
            <a:normAutofit/>
          </a:bodyPr>
          <a:lstStyle/>
          <a:p>
            <a:pPr algn="ctr" rtl="1">
              <a:lnSpc>
                <a:spcPct val="130000"/>
              </a:lnSpc>
            </a:pPr>
            <a:r>
              <a:rPr lang="fa-IR" sz="4400" dirty="0" smtClean="0">
                <a:cs typeface="B Nazanin" pitchFamily="2" charset="-78"/>
              </a:rPr>
              <a:t>بهبود مرز فعال خودنسبی در ناحیه</a:t>
            </a:r>
            <a:r>
              <a:rPr lang="fa-IR" sz="4400" dirty="0" smtClean="0">
                <a:cs typeface="B Nazanin"/>
              </a:rPr>
              <a:t>‌</a:t>
            </a:r>
            <a:r>
              <a:rPr lang="fa-IR" sz="4400" dirty="0" smtClean="0">
                <a:cs typeface="B Nazanin" pitchFamily="2" charset="-78"/>
              </a:rPr>
              <a:t>بندی تصاویر پزشکی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581400"/>
            <a:ext cx="7315200" cy="3124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 algn="ctr" rtl="1">
              <a:lnSpc>
                <a:spcPct val="90000"/>
              </a:lnSpc>
              <a:buFont typeface="Wingdings" pitchFamily="2" charset="2"/>
              <a:buNone/>
            </a:pPr>
            <a:endParaRPr lang="fa-IR" sz="1400" dirty="0">
              <a:cs typeface="B Nazanin" pitchFamily="2" charset="-78"/>
            </a:endParaRPr>
          </a:p>
          <a:p>
            <a:pPr marL="0" indent="0" algn="ctr" rtl="1">
              <a:lnSpc>
                <a:spcPct val="90000"/>
              </a:lnSpc>
              <a:buFont typeface="Wingdings" pitchFamily="2" charset="2"/>
              <a:buNone/>
            </a:pPr>
            <a:endParaRPr lang="fa-IR" sz="2400" dirty="0" smtClean="0">
              <a:cs typeface="B Nazanin" pitchFamily="2" charset="-78"/>
            </a:endParaRPr>
          </a:p>
          <a:p>
            <a:pPr marL="0" indent="0" algn="ctr" rtl="1">
              <a:lnSpc>
                <a:spcPct val="90000"/>
              </a:lnSpc>
              <a:buFont typeface="Wingdings" pitchFamily="2" charset="2"/>
              <a:buNone/>
            </a:pPr>
            <a:r>
              <a:rPr lang="fa-IR" sz="2400" dirty="0" smtClean="0">
                <a:cs typeface="B Nazanin" pitchFamily="2" charset="-78"/>
              </a:rPr>
              <a:t>ارائه </a:t>
            </a:r>
            <a:r>
              <a:rPr lang="fa-IR" sz="2400" dirty="0">
                <a:cs typeface="B Nazanin" pitchFamily="2" charset="-78"/>
              </a:rPr>
              <a:t>دهنده</a:t>
            </a:r>
            <a:r>
              <a:rPr lang="fa-IR" sz="2400" dirty="0" smtClean="0">
                <a:cs typeface="B Nazanin" pitchFamily="2" charset="-78"/>
              </a:rPr>
              <a:t>:</a:t>
            </a:r>
          </a:p>
          <a:p>
            <a:pPr marL="0" indent="0" algn="ctr" rtl="1">
              <a:lnSpc>
                <a:spcPct val="90000"/>
              </a:lnSpc>
              <a:buFont typeface="Wingdings" pitchFamily="2" charset="2"/>
              <a:buNone/>
            </a:pPr>
            <a:r>
              <a:rPr lang="fa-IR" sz="2400" b="1" dirty="0" smtClean="0">
                <a:cs typeface="B Nazanin" pitchFamily="2" charset="-78"/>
              </a:rPr>
              <a:t>مهدی سعادتمند طرزجان</a:t>
            </a:r>
          </a:p>
          <a:p>
            <a:pPr marL="0" indent="0" algn="ctr" rtl="1">
              <a:lnSpc>
                <a:spcPct val="90000"/>
              </a:lnSpc>
              <a:buFont typeface="Wingdings" pitchFamily="2" charset="2"/>
              <a:buNone/>
            </a:pPr>
            <a:r>
              <a:rPr lang="fa-IR" sz="2400" b="1" dirty="0" smtClean="0">
                <a:cs typeface="B Nazanin" pitchFamily="2" charset="-78"/>
              </a:rPr>
              <a:t>حسن قاسمیان</a:t>
            </a:r>
          </a:p>
          <a:p>
            <a:pPr marL="0" indent="0" algn="ctr" rtl="1">
              <a:lnSpc>
                <a:spcPct val="90000"/>
              </a:lnSpc>
              <a:buFont typeface="Wingdings" pitchFamily="2" charset="2"/>
              <a:buNone/>
            </a:pPr>
            <a:endParaRPr lang="fa-IR" sz="2400" b="1" dirty="0" smtClean="0">
              <a:cs typeface="B Nazanin" pitchFamily="2" charset="-78"/>
            </a:endParaRPr>
          </a:p>
          <a:p>
            <a:pPr marL="0" indent="0" algn="ctr" rtl="1">
              <a:lnSpc>
                <a:spcPct val="90000"/>
              </a:lnSpc>
              <a:buFont typeface="Wingdings" pitchFamily="2" charset="2"/>
              <a:buNone/>
            </a:pPr>
            <a:r>
              <a:rPr lang="fa-IR" sz="2400" b="1" dirty="0" smtClean="0">
                <a:cs typeface="B Nazanin" pitchFamily="2" charset="-78"/>
              </a:rPr>
              <a:t>اسفند 1387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3503612"/>
            <a:ext cx="69342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4400" dirty="0" smtClean="0">
                <a:cs typeface="B Nazanin" pitchFamily="2" charset="-78"/>
              </a:rPr>
              <a:t>نتایج تجربی (ادامه)</a:t>
            </a:r>
            <a:r>
              <a:rPr lang="fa-IR" sz="4000" dirty="0" smtClean="0">
                <a:cs typeface="B Nazanin" pitchFamily="2" charset="-78"/>
              </a:rPr>
              <a:t> </a:t>
            </a:r>
            <a:r>
              <a:rPr lang="fa-IR" sz="5300" dirty="0" smtClean="0">
                <a:cs typeface="B Nazanin" pitchFamily="2" charset="-78"/>
              </a:rPr>
              <a:t>- </a:t>
            </a:r>
            <a:r>
              <a:rPr lang="fa-IR" sz="3600" dirty="0" smtClean="0">
                <a:cs typeface="B Nazanin" pitchFamily="2" charset="-78"/>
              </a:rPr>
              <a:t>تصاویر مصنوعی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37" name="Notched Right Arrow 36"/>
          <p:cNvSpPr/>
          <p:nvPr/>
        </p:nvSpPr>
        <p:spPr>
          <a:xfrm flipH="1">
            <a:off x="8458200" y="5891060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3276600" y="5767863"/>
            <a:ext cx="5105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عملکرد مناسب در تطبیق بر گوشه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/>
              </a:rPr>
              <a:t>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ها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295400"/>
            <a:ext cx="7691438" cy="424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20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نتایج تجربی (ادامه) </a:t>
            </a:r>
            <a:r>
              <a:rPr lang="fa-IR" sz="3200" dirty="0" smtClean="0">
                <a:cs typeface="B Nazanin" pitchFamily="2" charset="-78"/>
              </a:rPr>
              <a:t>- تصاویر مصنوعی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37" name="Notched Right Arrow 36"/>
          <p:cNvSpPr/>
          <p:nvPr/>
        </p:nvSpPr>
        <p:spPr>
          <a:xfrm flipH="1">
            <a:off x="8458200" y="5891060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3276600" y="5767863"/>
            <a:ext cx="5105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بازسازی گسستگی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/>
              </a:rPr>
              <a:t>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های مرز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295400"/>
            <a:ext cx="7848600" cy="421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21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نتایج تجربی (ادامه) </a:t>
            </a:r>
            <a:r>
              <a:rPr lang="fa-IR" sz="3200" dirty="0" smtClean="0">
                <a:cs typeface="B Nazanin" pitchFamily="2" charset="-78"/>
              </a:rPr>
              <a:t>- تصاویر مصنوعی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37" name="Notched Right Arrow 36"/>
          <p:cNvSpPr/>
          <p:nvPr/>
        </p:nvSpPr>
        <p:spPr>
          <a:xfrm flipH="1">
            <a:off x="8458200" y="16471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3276600" y="1524000"/>
            <a:ext cx="5105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زمان محاسباتی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139101"/>
            <a:ext cx="8001000" cy="151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22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نتایج تجربی (ادامه) </a:t>
            </a:r>
            <a:r>
              <a:rPr lang="fa-IR" sz="3200" dirty="0" smtClean="0">
                <a:cs typeface="B Nazanin" pitchFamily="2" charset="-78"/>
              </a:rPr>
              <a:t>- تصاویر پزشکی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37" name="Notched Right Arrow 36"/>
          <p:cNvSpPr/>
          <p:nvPr/>
        </p:nvSpPr>
        <p:spPr>
          <a:xfrm flipH="1">
            <a:off x="8458200" y="15709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3276600" y="1447800"/>
            <a:ext cx="5105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تصویر سلول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0162" y="1981200"/>
            <a:ext cx="7462838" cy="477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23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نتایج تجربی (ادامه) </a:t>
            </a:r>
            <a:r>
              <a:rPr lang="fa-IR" sz="3200" dirty="0" smtClean="0">
                <a:cs typeface="B Nazanin" pitchFamily="2" charset="-78"/>
              </a:rPr>
              <a:t>- تصاویر پزشکی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37" name="Notched Right Arrow 36"/>
          <p:cNvSpPr/>
          <p:nvPr/>
        </p:nvSpPr>
        <p:spPr>
          <a:xfrm flipH="1">
            <a:off x="8458200" y="15709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3276600" y="1447800"/>
            <a:ext cx="5105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تصویر </a:t>
            </a:r>
            <a:r>
              <a:rPr lang="en-US" kern="0" dirty="0" smtClean="0">
                <a:solidFill>
                  <a:sysClr val="windowText" lastClr="000000"/>
                </a:solidFill>
                <a:cs typeface="B Nazanin" pitchFamily="2" charset="-78"/>
              </a:rPr>
              <a:t>MR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 سینه انسان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9712" y="1981039"/>
            <a:ext cx="7100888" cy="473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24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نتایج تجربی (ادامه) </a:t>
            </a:r>
            <a:r>
              <a:rPr lang="fa-IR" sz="3200" dirty="0" smtClean="0">
                <a:cs typeface="B Nazanin" pitchFamily="2" charset="-78"/>
              </a:rPr>
              <a:t>- تصاویر پزشکی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37" name="Notched Right Arrow 36"/>
          <p:cNvSpPr/>
          <p:nvPr/>
        </p:nvSpPr>
        <p:spPr>
          <a:xfrm flipH="1">
            <a:off x="8458200" y="15709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3276600" y="1447800"/>
            <a:ext cx="5105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تصویر </a:t>
            </a:r>
            <a:r>
              <a:rPr lang="en-US" kern="0" dirty="0" smtClean="0">
                <a:solidFill>
                  <a:sysClr val="windowText" lastClr="000000"/>
                </a:solidFill>
                <a:cs typeface="B Nazanin" pitchFamily="2" charset="-78"/>
              </a:rPr>
              <a:t>MR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 از مقطع ساژیتال شانه انسان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962150"/>
            <a:ext cx="7644634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25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457200"/>
            <a:ext cx="7620000" cy="2971800"/>
          </a:xfrm>
        </p:spPr>
        <p:txBody>
          <a:bodyPr>
            <a:normAutofit/>
          </a:bodyPr>
          <a:lstStyle/>
          <a:p>
            <a:pPr algn="ctr" rtl="1">
              <a:lnSpc>
                <a:spcPct val="130000"/>
              </a:lnSpc>
            </a:pPr>
            <a:r>
              <a:rPr lang="fa-IR" sz="4400" dirty="0" smtClean="0">
                <a:cs typeface="B Nazanin" pitchFamily="2" charset="-78"/>
              </a:rPr>
              <a:t>بررسی پایداری مرز فعال خودنسبی در برابر نویز و اهمیت آن در ناحیه</a:t>
            </a:r>
            <a:r>
              <a:rPr lang="fa-IR" sz="4400" dirty="0" smtClean="0">
                <a:cs typeface="B Nazanin"/>
              </a:rPr>
              <a:t>‌</a:t>
            </a:r>
            <a:r>
              <a:rPr lang="fa-IR" sz="4400" dirty="0" smtClean="0">
                <a:cs typeface="B Nazanin" pitchFamily="2" charset="-78"/>
              </a:rPr>
              <a:t>بندی تصاویر پزشکی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581400"/>
            <a:ext cx="7315200" cy="3124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 algn="ctr" rtl="1">
              <a:lnSpc>
                <a:spcPct val="90000"/>
              </a:lnSpc>
              <a:buFont typeface="Wingdings" pitchFamily="2" charset="2"/>
              <a:buNone/>
            </a:pPr>
            <a:endParaRPr lang="fa-IR" sz="1400" dirty="0">
              <a:cs typeface="B Nazanin" pitchFamily="2" charset="-78"/>
            </a:endParaRPr>
          </a:p>
          <a:p>
            <a:pPr marL="0" indent="0" algn="ctr" rtl="1">
              <a:lnSpc>
                <a:spcPct val="90000"/>
              </a:lnSpc>
              <a:buFont typeface="Wingdings" pitchFamily="2" charset="2"/>
              <a:buNone/>
            </a:pPr>
            <a:endParaRPr lang="fa-IR" sz="2400" dirty="0" smtClean="0">
              <a:cs typeface="B Nazanin" pitchFamily="2" charset="-78"/>
            </a:endParaRPr>
          </a:p>
          <a:p>
            <a:pPr marL="0" indent="0" algn="ctr" rtl="1">
              <a:lnSpc>
                <a:spcPct val="90000"/>
              </a:lnSpc>
              <a:buFont typeface="Wingdings" pitchFamily="2" charset="2"/>
              <a:buNone/>
            </a:pPr>
            <a:r>
              <a:rPr lang="fa-IR" sz="2400" dirty="0" smtClean="0">
                <a:cs typeface="B Nazanin" pitchFamily="2" charset="-78"/>
              </a:rPr>
              <a:t>ارائه </a:t>
            </a:r>
            <a:r>
              <a:rPr lang="fa-IR" sz="2400" dirty="0">
                <a:cs typeface="B Nazanin" pitchFamily="2" charset="-78"/>
              </a:rPr>
              <a:t>دهنده</a:t>
            </a:r>
            <a:r>
              <a:rPr lang="fa-IR" sz="2400" dirty="0" smtClean="0">
                <a:cs typeface="B Nazanin" pitchFamily="2" charset="-78"/>
              </a:rPr>
              <a:t>:</a:t>
            </a:r>
          </a:p>
          <a:p>
            <a:pPr marL="0" indent="0" algn="ctr" rtl="1">
              <a:lnSpc>
                <a:spcPct val="90000"/>
              </a:lnSpc>
              <a:buFont typeface="Wingdings" pitchFamily="2" charset="2"/>
              <a:buNone/>
            </a:pPr>
            <a:r>
              <a:rPr lang="fa-IR" sz="2400" b="1" dirty="0" smtClean="0">
                <a:cs typeface="B Nazanin" pitchFamily="2" charset="-78"/>
              </a:rPr>
              <a:t>مهدی سعادتمند طرزجان</a:t>
            </a:r>
          </a:p>
          <a:p>
            <a:pPr marL="0" indent="0" algn="ctr" rtl="1">
              <a:lnSpc>
                <a:spcPct val="90000"/>
              </a:lnSpc>
              <a:buFont typeface="Wingdings" pitchFamily="2" charset="2"/>
              <a:buNone/>
            </a:pPr>
            <a:r>
              <a:rPr lang="fa-IR" sz="2400" b="1" dirty="0" smtClean="0">
                <a:cs typeface="B Nazanin" pitchFamily="2" charset="-78"/>
              </a:rPr>
              <a:t>حسن قاسمیان</a:t>
            </a:r>
          </a:p>
          <a:p>
            <a:pPr marL="0" indent="0" algn="ctr" rtl="1">
              <a:lnSpc>
                <a:spcPct val="90000"/>
              </a:lnSpc>
              <a:buFont typeface="Wingdings" pitchFamily="2" charset="2"/>
              <a:buNone/>
            </a:pPr>
            <a:endParaRPr lang="fa-IR" sz="2400" b="1" dirty="0" smtClean="0">
              <a:cs typeface="B Nazanin" pitchFamily="2" charset="-78"/>
            </a:endParaRPr>
          </a:p>
          <a:p>
            <a:pPr marL="0" indent="0" algn="ctr" rtl="1">
              <a:lnSpc>
                <a:spcPct val="90000"/>
              </a:lnSpc>
              <a:buFont typeface="Wingdings" pitchFamily="2" charset="2"/>
              <a:buNone/>
            </a:pPr>
            <a:r>
              <a:rPr lang="fa-IR" sz="2400" b="1" dirty="0" smtClean="0">
                <a:cs typeface="B Nazanin" pitchFamily="2" charset="-78"/>
              </a:rPr>
              <a:t>اسفند 1387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3503612"/>
            <a:ext cx="69342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پایداری در برابر نویز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37" name="Notched Right Arrow 36"/>
          <p:cNvSpPr/>
          <p:nvPr/>
        </p:nvSpPr>
        <p:spPr>
          <a:xfrm flipH="1">
            <a:off x="8458200" y="1578200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066800" y="1455003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تصویر محک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17" name="Notched Right Arrow 16"/>
          <p:cNvSpPr/>
          <p:nvPr/>
        </p:nvSpPr>
        <p:spPr>
          <a:xfrm flipH="1">
            <a:off x="8458200" y="21805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267200" y="2057400"/>
            <a:ext cx="41148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در هر مرحله تصویر محک با نویز گوسی تخریب می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/>
              </a:rPr>
              <a:t>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شود.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8" name="Notched Right Arrow 27"/>
          <p:cNvSpPr/>
          <p:nvPr/>
        </p:nvSpPr>
        <p:spPr>
          <a:xfrm flipH="1">
            <a:off x="8458200" y="3090532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143000" y="2967335"/>
            <a:ext cx="7239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شدت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 نویز مرحله به مرحله افزایش می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/>
              </a:rPr>
              <a:t>‌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یابد.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1" y="1333500"/>
            <a:ext cx="3124200" cy="154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1371600"/>
            <a:ext cx="1619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91025" y="1752600"/>
            <a:ext cx="409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67200" y="2562225"/>
            <a:ext cx="533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Notched Right Arrow 18"/>
          <p:cNvSpPr/>
          <p:nvPr/>
        </p:nvSpPr>
        <p:spPr>
          <a:xfrm flipH="1">
            <a:off x="8458200" y="3623932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143000" y="3500735"/>
            <a:ext cx="7239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نسبت سیگنال به نویز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3276600"/>
            <a:ext cx="2209800" cy="72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3000" y="2895600"/>
            <a:ext cx="533400" cy="23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Notched Right Arrow 21"/>
          <p:cNvSpPr/>
          <p:nvPr/>
        </p:nvSpPr>
        <p:spPr>
          <a:xfrm flipH="1">
            <a:off x="8458200" y="4157332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505200" y="4034135"/>
            <a:ext cx="487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سطح نویز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3000" y="4114800"/>
            <a:ext cx="1295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33475" y="5486400"/>
            <a:ext cx="2676525" cy="41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Down Arrow 29"/>
          <p:cNvSpPr/>
          <p:nvPr/>
        </p:nvSpPr>
        <p:spPr>
          <a:xfrm>
            <a:off x="1905000" y="4800600"/>
            <a:ext cx="762000" cy="60960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43000" y="6046820"/>
            <a:ext cx="1928812" cy="58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Notched Right Arrow 30"/>
          <p:cNvSpPr/>
          <p:nvPr/>
        </p:nvSpPr>
        <p:spPr>
          <a:xfrm flipH="1">
            <a:off x="8458200" y="46951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3886200" y="4572000"/>
            <a:ext cx="44958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خطای تطبیق: برای هر نقطه از مرز، عبارت است از فاصله آن نقطه تا نزدیکترین نقطه از مرز مطلوب.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33" name="Notched Right Arrow 32"/>
          <p:cNvSpPr/>
          <p:nvPr/>
        </p:nvSpPr>
        <p:spPr>
          <a:xfrm flipH="1">
            <a:off x="8458200" y="5921600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3886200" y="5798403"/>
            <a:ext cx="44958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معیارهای ارزیابی: متوسط و ماکزیمم خطای تطبیق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35" name="Cloud 34"/>
          <p:cNvSpPr/>
          <p:nvPr/>
        </p:nvSpPr>
        <p:spPr>
          <a:xfrm>
            <a:off x="5867400" y="6205498"/>
            <a:ext cx="762000" cy="576302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Cloud 35"/>
          <p:cNvSpPr/>
          <p:nvPr/>
        </p:nvSpPr>
        <p:spPr>
          <a:xfrm>
            <a:off x="4876800" y="6205498"/>
            <a:ext cx="762000" cy="576302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27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پایداری در برابر نویز (ادامه)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37" name="Notched Right Arrow 36"/>
          <p:cNvSpPr/>
          <p:nvPr/>
        </p:nvSpPr>
        <p:spPr>
          <a:xfrm flipH="1">
            <a:off x="8458200" y="1578200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066800" y="1455003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تغییر سطح نویز از 10% (</a:t>
            </a:r>
            <a:r>
              <a:rPr lang="en-US" kern="0" dirty="0" smtClean="0">
                <a:solidFill>
                  <a:sysClr val="windowText" lastClr="000000"/>
                </a:solidFill>
                <a:cs typeface="B Nazanin" pitchFamily="2" charset="-78"/>
              </a:rPr>
              <a:t>20 dB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) تا 150% (</a:t>
            </a:r>
            <a:r>
              <a:rPr lang="en-US" kern="0" dirty="0" smtClean="0">
                <a:solidFill>
                  <a:sysClr val="windowText" lastClr="000000"/>
                </a:solidFill>
                <a:cs typeface="B Nazanin" pitchFamily="2" charset="-78"/>
              </a:rPr>
              <a:t>-3.52dB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)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514600"/>
            <a:ext cx="7315200" cy="431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Notched Right Arrow 37"/>
          <p:cNvSpPr/>
          <p:nvPr/>
        </p:nvSpPr>
        <p:spPr>
          <a:xfrm flipH="1">
            <a:off x="8458200" y="2099932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553200" y="5757446"/>
            <a:ext cx="15240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cs typeface="B Nazanin" pitchFamily="2" charset="-78"/>
              </a:rPr>
              <a:t>Level = 20%</a:t>
            </a:r>
            <a:endParaRPr kumimoji="0" lang="fa-IR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rot="16200000" flipH="1">
            <a:off x="6700748" y="6051948"/>
            <a:ext cx="381000" cy="119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>
            <a:off x="2134394" y="6082352"/>
            <a:ext cx="2285206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3962400" y="5681246"/>
            <a:ext cx="15240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cs typeface="B Nazanin" pitchFamily="2" charset="-78"/>
              </a:rPr>
              <a:t>Level = 60%</a:t>
            </a:r>
            <a:endParaRPr kumimoji="0" lang="fa-IR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838200" y="6214646"/>
            <a:ext cx="15240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cs typeface="B Nazanin" pitchFamily="2" charset="-78"/>
              </a:rPr>
              <a:t>Level </a:t>
            </a:r>
            <a:r>
              <a:rPr lang="en-US" sz="1600" kern="0" smtClean="0">
                <a:solidFill>
                  <a:sysClr val="windowText" lastClr="000000"/>
                </a:solidFill>
                <a:cs typeface="B Nazanin" pitchFamily="2" charset="-78"/>
              </a:rPr>
              <a:t>= 150</a:t>
            </a:r>
            <a:r>
              <a:rPr lang="en-US" sz="1600" kern="0" dirty="0" smtClean="0">
                <a:solidFill>
                  <a:sysClr val="windowText" lastClr="000000"/>
                </a:solidFill>
                <a:cs typeface="B Nazanin" pitchFamily="2" charset="-78"/>
              </a:rPr>
              <a:t>%</a:t>
            </a:r>
            <a:endParaRPr kumimoji="0" lang="fa-IR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1066800" y="1976735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5 تکرار در هر سطح نویز برای هر الگوریتم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28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پایداری در برابر نویز (ادامه)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412" y="1447800"/>
            <a:ext cx="776898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29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ناحیه</a:t>
            </a:r>
            <a:r>
              <a:rPr lang="fa-IR" sz="4000" dirty="0" smtClean="0">
                <a:cs typeface="B Nazanin"/>
              </a:rPr>
              <a:t>‌</a:t>
            </a:r>
            <a:r>
              <a:rPr lang="fa-IR" sz="4000" dirty="0" smtClean="0">
                <a:cs typeface="B Nazanin" pitchFamily="2" charset="-78"/>
              </a:rPr>
              <a:t>بندی تصاویر پزشکی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Notched Right Arrow 13"/>
          <p:cNvSpPr/>
          <p:nvPr/>
        </p:nvSpPr>
        <p:spPr>
          <a:xfrm flipH="1">
            <a:off x="8458200" y="2173436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otched Right Arrow 14"/>
          <p:cNvSpPr/>
          <p:nvPr/>
        </p:nvSpPr>
        <p:spPr>
          <a:xfrm flipH="1">
            <a:off x="8458200" y="270506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066800" y="2052936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مطالعه ساختارهای آناتومی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066800" y="2581870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تشخیص بیماری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/>
              </a:rPr>
              <a:t>‌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ها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53" name="Notched Right Arrow 52"/>
          <p:cNvSpPr/>
          <p:nvPr/>
        </p:nvSpPr>
        <p:spPr>
          <a:xfrm flipH="1">
            <a:off x="8458200" y="323846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1066800" y="3115270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آسیب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/>
              </a:rPr>
              <a:t>‌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شناسی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55" name="Notched Right Arrow 54"/>
          <p:cNvSpPr/>
          <p:nvPr/>
        </p:nvSpPr>
        <p:spPr>
          <a:xfrm flipH="1">
            <a:off x="8458200" y="3776332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1066800" y="3653135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جراحی مبتنی بر کامپیوتر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57" name="Notched Right Arrow 56"/>
          <p:cNvSpPr/>
          <p:nvPr/>
        </p:nvSpPr>
        <p:spPr>
          <a:xfrm flipH="1">
            <a:off x="8458200" y="4309732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1066800" y="4186535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سیستم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/>
              </a:rPr>
              <a:t>‌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های ذخیره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/>
              </a:rPr>
              <a:t>‌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سازی و تبادل تصاویر پزشکی (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PACS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)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59" name="Notched Right Arrow 58"/>
          <p:cNvSpPr/>
          <p:nvPr/>
        </p:nvSpPr>
        <p:spPr>
          <a:xfrm flipH="1">
            <a:off x="8458200" y="4843132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1066800" y="4719935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...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</a:t>
            </a:fld>
            <a:endParaRPr kumimoji="0" lang="en-US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295400" y="1447800"/>
            <a:ext cx="73152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کاربردها</a:t>
            </a:r>
            <a:endParaRPr kumimoji="0" lang="fa-IR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0" name="Chevron 19"/>
          <p:cNvSpPr/>
          <p:nvPr/>
        </p:nvSpPr>
        <p:spPr>
          <a:xfrm flipH="1">
            <a:off x="8686800" y="1600200"/>
            <a:ext cx="152400" cy="228600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پایداری در برابر نویز (ادامه)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6" name="Notched Right Arrow 5"/>
          <p:cNvSpPr/>
          <p:nvPr/>
        </p:nvSpPr>
        <p:spPr>
          <a:xfrm flipH="1">
            <a:off x="8458200" y="1578200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66800" y="1455003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مقایسه با یک الگوریتم مرز فعال مبتنی بر ناحیه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143000" y="1976735"/>
            <a:ext cx="73152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en-US" kern="0" dirty="0" smtClean="0">
                <a:solidFill>
                  <a:sysClr val="windowText" lastClr="000000"/>
                </a:solidFill>
                <a:cs typeface="B Nazanin" pitchFamily="2" charset="-78"/>
              </a:rPr>
              <a:t>Region Aided Geometric Snake (RAGS)</a:t>
            </a:r>
            <a:endParaRPr kumimoji="0" lang="fa-IR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8480" y="2590800"/>
            <a:ext cx="642112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30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پایداری در برابر نویز (ادامه)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9" name="Notched Right Arrow 8"/>
          <p:cNvSpPr/>
          <p:nvPr/>
        </p:nvSpPr>
        <p:spPr>
          <a:xfrm flipH="1">
            <a:off x="8382000" y="2290253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600" y="2167056"/>
            <a:ext cx="7315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محاسبه نیروها براساس کمینه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/>
              </a:rPr>
              <a:t>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سازی یک معیار شباهت مبتنی بر ناحیه (اطلاعات باند پایین)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11" name="Notched Right Arrow 10"/>
          <p:cNvSpPr/>
          <p:nvPr/>
        </p:nvSpPr>
        <p:spPr>
          <a:xfrm flipH="1">
            <a:off x="8382000" y="3182865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066800" y="3059668"/>
            <a:ext cx="7239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برای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 محاسبه جهت زیرنیروهای خودنسبی تنها ضرایب باند پایین موجک (ماتریس 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LL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) مورد استفاده قرار می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/>
              </a:rPr>
              <a:t>‌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گیرد.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066800" y="1457980"/>
            <a:ext cx="7543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28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دلایل پایداری مناسب الگوریتم پیشنهادی در برابر نویز</a:t>
            </a:r>
            <a:endParaRPr kumimoji="0" lang="fa-IR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hevron 13"/>
          <p:cNvSpPr/>
          <p:nvPr/>
        </p:nvSpPr>
        <p:spPr>
          <a:xfrm flipH="1">
            <a:off x="8686800" y="1610380"/>
            <a:ext cx="152400" cy="228600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Notched Right Arrow 14"/>
          <p:cNvSpPr/>
          <p:nvPr/>
        </p:nvSpPr>
        <p:spPr>
          <a:xfrm flipH="1">
            <a:off x="8382000" y="4092800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066800" y="3969603"/>
            <a:ext cx="7239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در مقیاس تصویر تنها نیروهای گوسی که به اندازه کافی بزرگ باشند در ترکیب زیرنیروهای خودنسبی شرکت می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/>
              </a:rPr>
              <a:t>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کنند.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31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نتایج تجربی </a:t>
            </a:r>
            <a:r>
              <a:rPr lang="fa-IR" sz="3200" dirty="0" smtClean="0">
                <a:cs typeface="B Nazanin" pitchFamily="2" charset="-78"/>
              </a:rPr>
              <a:t>- تصاویر مصنوعی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9" name="Notched Right Arrow 8"/>
          <p:cNvSpPr/>
          <p:nvPr/>
        </p:nvSpPr>
        <p:spPr>
          <a:xfrm flipH="1">
            <a:off x="8534400" y="14947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410200" y="1371600"/>
            <a:ext cx="3048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وجود لبه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/>
              </a:rPr>
              <a:t>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های قوی در مجاورت مرز مطلوب بیرونی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371600"/>
            <a:ext cx="43815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828800" y="3657600"/>
            <a:ext cx="28194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rtl="1"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Weak Edge Leakage</a:t>
            </a:r>
            <a:endParaRPr kumimoji="0" lang="fa-IR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18" name="Notched Right Arrow 17"/>
          <p:cNvSpPr/>
          <p:nvPr/>
        </p:nvSpPr>
        <p:spPr>
          <a:xfrm flipH="1">
            <a:off x="8534400" y="2416400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410200" y="2293203"/>
            <a:ext cx="3048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نرم شدن بخشی از لبه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/>
              </a:rPr>
              <a:t>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های مرز مطلوب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0" name="Notched Right Arrow 19"/>
          <p:cNvSpPr/>
          <p:nvPr/>
        </p:nvSpPr>
        <p:spPr>
          <a:xfrm flipH="1">
            <a:off x="8534400" y="32473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5410200" y="3124200"/>
            <a:ext cx="3048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تخریب توسط نویز فلفل-نمکی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32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نتایج تجربی (ادامه) </a:t>
            </a:r>
            <a:r>
              <a:rPr lang="fa-IR" sz="3200" dirty="0" smtClean="0">
                <a:cs typeface="B Nazanin" pitchFamily="2" charset="-78"/>
              </a:rPr>
              <a:t>- تصاویر مصنوعی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9" name="Notched Right Arrow 8"/>
          <p:cNvSpPr/>
          <p:nvPr/>
        </p:nvSpPr>
        <p:spPr>
          <a:xfrm flipH="1">
            <a:off x="8534400" y="47713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43000" y="4648200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تفکیک میدان نیرو به نواحی همگرایی غلط تحت تأثیر نویز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1371600"/>
            <a:ext cx="8986304" cy="311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Notched Right Arrow 15"/>
          <p:cNvSpPr/>
          <p:nvPr/>
        </p:nvSpPr>
        <p:spPr>
          <a:xfrm flipH="1">
            <a:off x="8534400" y="53047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143000" y="5181600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نفوذ نیروهای </a:t>
            </a:r>
            <a:r>
              <a:rPr lang="en-US" kern="0" dirty="0" smtClean="0">
                <a:solidFill>
                  <a:sysClr val="windowText" lastClr="000000"/>
                </a:solidFill>
                <a:cs typeface="B Nazanin" pitchFamily="2" charset="-78"/>
              </a:rPr>
              <a:t>GVF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 و </a:t>
            </a:r>
            <a:r>
              <a:rPr lang="en-US" kern="0" dirty="0" smtClean="0">
                <a:solidFill>
                  <a:sysClr val="windowText" lastClr="000000"/>
                </a:solidFill>
                <a:cs typeface="B Nazanin" pitchFamily="2" charset="-78"/>
              </a:rPr>
              <a:t>GGVF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 از محل لبه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/>
              </a:rPr>
              <a:t>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های ضعیف به داخل دیسک بیرونی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4" name="Notched Right Arrow 23"/>
          <p:cNvSpPr/>
          <p:nvPr/>
        </p:nvSpPr>
        <p:spPr>
          <a:xfrm flipH="1">
            <a:off x="8534400" y="58381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143000" y="5715000"/>
            <a:ext cx="7315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دلیل: نیروهای </a:t>
            </a:r>
            <a:r>
              <a:rPr lang="en-US" kern="0" dirty="0" smtClean="0">
                <a:solidFill>
                  <a:sysClr val="windowText" lastClr="000000"/>
                </a:solidFill>
                <a:cs typeface="B Nazanin" pitchFamily="2" charset="-78"/>
              </a:rPr>
              <a:t>GVF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 و </a:t>
            </a:r>
            <a:r>
              <a:rPr lang="en-US" kern="0" dirty="0" smtClean="0">
                <a:solidFill>
                  <a:sysClr val="windowText" lastClr="000000"/>
                </a:solidFill>
                <a:cs typeface="B Nazanin" pitchFamily="2" charset="-78"/>
              </a:rPr>
              <a:t>GGVF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 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در قالب انتشار 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لاپلاسی نیروهای گرادیانی محاسبه می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/>
              </a:rPr>
              <a:t>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گردند.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33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نتایج تجربی (ادامه) </a:t>
            </a:r>
            <a:r>
              <a:rPr lang="fa-IR" sz="3200" dirty="0" smtClean="0">
                <a:cs typeface="B Nazanin" pitchFamily="2" charset="-78"/>
              </a:rPr>
              <a:t>- تصاویر مصنوعی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447800"/>
            <a:ext cx="6874626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4053" y="4069080"/>
            <a:ext cx="6990347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34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نتایج تجربی (ادامه) </a:t>
            </a:r>
            <a:r>
              <a:rPr lang="fa-IR" sz="3200" dirty="0" smtClean="0">
                <a:cs typeface="B Nazanin" pitchFamily="2" charset="-78"/>
              </a:rPr>
              <a:t>- تصاویر پزشکی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616" y="1295400"/>
            <a:ext cx="6014584" cy="429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Notched Right Arrow 7"/>
          <p:cNvSpPr/>
          <p:nvPr/>
        </p:nvSpPr>
        <p:spPr>
          <a:xfrm flipH="1">
            <a:off x="8534400" y="1566532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410200" y="1443335"/>
            <a:ext cx="3048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تصویر </a:t>
            </a:r>
            <a:r>
              <a:rPr lang="en-US" kern="0" dirty="0" smtClean="0">
                <a:solidFill>
                  <a:sysClr val="windowText" lastClr="000000"/>
                </a:solidFill>
                <a:cs typeface="B Nazanin" pitchFamily="2" charset="-78"/>
              </a:rPr>
              <a:t>MR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 قلبی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10" name="Notched Right Arrow 9"/>
          <p:cNvSpPr/>
          <p:nvPr/>
        </p:nvSpPr>
        <p:spPr>
          <a:xfrm flipH="1">
            <a:off x="8534400" y="2176132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172200" y="2052935"/>
            <a:ext cx="2286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ارائه پاسخ بهتر توسط مرز فعال خودنسبی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12" name="Notched Right Arrow 11"/>
          <p:cNvSpPr/>
          <p:nvPr/>
        </p:nvSpPr>
        <p:spPr>
          <a:xfrm flipH="1">
            <a:off x="8534400" y="30949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172200" y="2971800"/>
            <a:ext cx="2286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حداقل انحراف معیار در </a:t>
            </a:r>
            <a:r>
              <a:rPr lang="en-US" kern="0" dirty="0" smtClean="0">
                <a:solidFill>
                  <a:sysClr val="windowText" lastClr="000000"/>
                </a:solidFill>
                <a:cs typeface="B Nazanin" pitchFamily="2" charset="-78"/>
              </a:rPr>
              <a:t>GVF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 و </a:t>
            </a:r>
            <a:r>
              <a:rPr lang="en-US" kern="0" dirty="0" smtClean="0">
                <a:solidFill>
                  <a:sysClr val="windowText" lastClr="000000"/>
                </a:solidFill>
                <a:cs typeface="B Nazanin" pitchFamily="2" charset="-78"/>
              </a:rPr>
              <a:t>GGVF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 </a:t>
            </a:r>
            <a:r>
              <a:rPr lang="en-US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: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3842337"/>
            <a:ext cx="1752600" cy="27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Notched Right Arrow 14"/>
          <p:cNvSpPr/>
          <p:nvPr/>
        </p:nvSpPr>
        <p:spPr>
          <a:xfrm flipH="1">
            <a:off x="8534400" y="4473800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172200" y="4350603"/>
            <a:ext cx="2286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حداقل انحراف معیار مرز فعال خودنسبی: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5195887"/>
            <a:ext cx="85566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Notched Right Arrow 17"/>
          <p:cNvSpPr/>
          <p:nvPr/>
        </p:nvSpPr>
        <p:spPr>
          <a:xfrm flipH="1">
            <a:off x="8534400" y="5845400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143000" y="5722203"/>
            <a:ext cx="7315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نتیجه: کاهش انخراف معیار فیلتر نرم کننده گوسی در مرز فعال خودنسبی سبب بهبود عملکرد آن در استخراج جزئیات مرز بطن چپ شده است.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35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نتایج تجربی (ادامه) </a:t>
            </a:r>
            <a:r>
              <a:rPr lang="fa-IR" sz="3200" dirty="0" smtClean="0">
                <a:cs typeface="B Nazanin" pitchFamily="2" charset="-78"/>
              </a:rPr>
              <a:t>- تصاویر پزشکی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8" name="Notched Right Arrow 7"/>
          <p:cNvSpPr/>
          <p:nvPr/>
        </p:nvSpPr>
        <p:spPr>
          <a:xfrm flipH="1">
            <a:off x="8534400" y="1566532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410200" y="1443335"/>
            <a:ext cx="3048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تصویر </a:t>
            </a:r>
            <a:r>
              <a:rPr lang="en-US" kern="0" dirty="0" smtClean="0">
                <a:solidFill>
                  <a:sysClr val="windowText" lastClr="000000"/>
                </a:solidFill>
                <a:cs typeface="B Nazanin" pitchFamily="2" charset="-78"/>
              </a:rPr>
              <a:t>MR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 کبد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6" y="1295400"/>
            <a:ext cx="6638924" cy="415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Notched Right Arrow 19"/>
          <p:cNvSpPr/>
          <p:nvPr/>
        </p:nvSpPr>
        <p:spPr>
          <a:xfrm flipH="1">
            <a:off x="8534400" y="2111600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629400" y="1988403"/>
            <a:ext cx="18288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عدم روشنایی یکنواخت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3" name="Notched Right Arrow 22"/>
          <p:cNvSpPr/>
          <p:nvPr/>
        </p:nvSpPr>
        <p:spPr>
          <a:xfrm flipH="1">
            <a:off x="8534400" y="2949800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629400" y="2826603"/>
            <a:ext cx="18288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نرم شده لبه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/>
              </a:rPr>
              <a:t>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های بالا-راست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36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نتایج تجربی (ادامه)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2133600"/>
            <a:ext cx="6524172" cy="160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Notched Right Arrow 7"/>
          <p:cNvSpPr/>
          <p:nvPr/>
        </p:nvSpPr>
        <p:spPr>
          <a:xfrm flipH="1">
            <a:off x="8534400" y="1566532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410200" y="1443335"/>
            <a:ext cx="3048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زمان محاسباتی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37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نتایج تجربی (ادامه)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10" name="Notched Right Arrow 9"/>
          <p:cNvSpPr/>
          <p:nvPr/>
        </p:nvSpPr>
        <p:spPr>
          <a:xfrm flipH="1">
            <a:off x="8458200" y="2173436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 flipH="1">
            <a:off x="8458200" y="270506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066800" y="2052936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پایداری مناسب در برابر نویز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066800" y="2581870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دامنه جذب وسیع</a:t>
            </a:r>
          </a:p>
        </p:txBody>
      </p:sp>
      <p:sp>
        <p:nvSpPr>
          <p:cNvPr id="14" name="Notched Right Arrow 13"/>
          <p:cNvSpPr/>
          <p:nvPr/>
        </p:nvSpPr>
        <p:spPr>
          <a:xfrm flipH="1">
            <a:off x="8458200" y="323846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066800" y="3115270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بازسازی گسستگی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/>
              </a:rPr>
              <a:t>‌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ها و فرورفتگی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/>
              </a:rPr>
              <a:t>‌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های مرز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16" name="Notched Right Arrow 15"/>
          <p:cNvSpPr/>
          <p:nvPr/>
        </p:nvSpPr>
        <p:spPr>
          <a:xfrm flipH="1">
            <a:off x="8458200" y="3776332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066800" y="3653135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استخراج مرزهای ضعیف شی مورد نظر حتی در مجاورت لبه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/>
              </a:rPr>
              <a:t>‌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های قویتر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18" name="Notched Right Arrow 17"/>
          <p:cNvSpPr/>
          <p:nvPr/>
        </p:nvSpPr>
        <p:spPr>
          <a:xfrm flipH="1">
            <a:off x="8458200" y="43141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066800" y="4191000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قابلیت پیاده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/>
              </a:rPr>
              <a:t>‌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سازی پویا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0" name="Notched Right Arrow 19"/>
          <p:cNvSpPr/>
          <p:nvPr/>
        </p:nvSpPr>
        <p:spPr>
          <a:xfrm flipH="1">
            <a:off x="8458200" y="48475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066800" y="4724400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سرعت پردازش مناسب (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ED-SAS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)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295400" y="1447800"/>
            <a:ext cx="73152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ویژگی</a:t>
            </a:r>
            <a:r>
              <a:rPr kumimoji="0" lang="fa-I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/>
              </a:rPr>
              <a:t>‌</a:t>
            </a:r>
            <a:r>
              <a:rPr kumimoji="0" lang="fa-I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های مرز</a:t>
            </a:r>
            <a:r>
              <a:rPr kumimoji="0" lang="fa-IR" sz="2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 فعال خودنسبی در ناحیه</a:t>
            </a:r>
            <a:r>
              <a:rPr kumimoji="0" lang="fa-IR" sz="2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/>
              </a:rPr>
              <a:t>‌</a:t>
            </a:r>
            <a:r>
              <a:rPr kumimoji="0" lang="fa-IR" sz="2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بندی تصاویر پزشکی</a:t>
            </a:r>
            <a:endParaRPr kumimoji="0" lang="fa-IR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4" name="Chevron 23"/>
          <p:cNvSpPr/>
          <p:nvPr/>
        </p:nvSpPr>
        <p:spPr>
          <a:xfrm flipH="1">
            <a:off x="8686800" y="1600200"/>
            <a:ext cx="152400" cy="228600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Notched Right Arrow 24"/>
          <p:cNvSpPr/>
          <p:nvPr/>
        </p:nvSpPr>
        <p:spPr>
          <a:xfrm flipH="1">
            <a:off x="8458200" y="53809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066800" y="5257800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...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38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358900" y="2514600"/>
            <a:ext cx="74041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1"/>
            <a:r>
              <a:rPr lang="fa-IR" sz="54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با تشکر از توجه شما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39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ناحیه</a:t>
            </a:r>
            <a:r>
              <a:rPr lang="fa-IR" sz="4000" dirty="0" smtClean="0">
                <a:cs typeface="B Nazanin"/>
              </a:rPr>
              <a:t>‌</a:t>
            </a:r>
            <a:r>
              <a:rPr lang="fa-IR" sz="4000" dirty="0" smtClean="0">
                <a:cs typeface="B Nazanin" pitchFamily="2" charset="-78"/>
              </a:rPr>
              <a:t>بندی تصاویر پزشکی (ادامه)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Notched Right Arrow 13"/>
          <p:cNvSpPr/>
          <p:nvPr/>
        </p:nvSpPr>
        <p:spPr>
          <a:xfrm flipH="1">
            <a:off x="8458200" y="2173436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otched Right Arrow 14"/>
          <p:cNvSpPr/>
          <p:nvPr/>
        </p:nvSpPr>
        <p:spPr>
          <a:xfrm flipH="1">
            <a:off x="8458200" y="270506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066800" y="2052936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تنوع و پیچیدگی شکل بافت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066800" y="2581870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قدرت تفکیک نسبتا پایین تصاویر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53" name="Notched Right Arrow 52"/>
          <p:cNvSpPr/>
          <p:nvPr/>
        </p:nvSpPr>
        <p:spPr>
          <a:xfrm flipH="1">
            <a:off x="8458200" y="323846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1066800" y="3115270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نویز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55" name="Notched Right Arrow 54"/>
          <p:cNvSpPr/>
          <p:nvPr/>
        </p:nvSpPr>
        <p:spPr>
          <a:xfrm flipH="1">
            <a:off x="8458200" y="3776332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1066800" y="3653135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اعوجاجات مربوط به نمونه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/>
              </a:rPr>
              <a:t>‌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برداری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57" name="Notched Right Arrow 56"/>
          <p:cNvSpPr/>
          <p:nvPr/>
        </p:nvSpPr>
        <p:spPr>
          <a:xfrm flipH="1">
            <a:off x="8458200" y="4309732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1066800" y="4186535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...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4</a:t>
            </a:fld>
            <a:endParaRPr kumimoji="0" lang="en-US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295400" y="1447800"/>
            <a:ext cx="73152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دشواری</a:t>
            </a:r>
            <a:r>
              <a:rPr kumimoji="0" lang="fa-I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/>
              </a:rPr>
              <a:t>‌</a:t>
            </a:r>
            <a:r>
              <a:rPr kumimoji="0" lang="fa-I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ها</a:t>
            </a:r>
            <a:endParaRPr kumimoji="0" lang="fa-IR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0" name="Chevron 19"/>
          <p:cNvSpPr/>
          <p:nvPr/>
        </p:nvSpPr>
        <p:spPr>
          <a:xfrm flipH="1">
            <a:off x="8686800" y="1600200"/>
            <a:ext cx="152400" cy="228600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مرز فعال پارامتری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3" name="Notched Right Arrow 52"/>
          <p:cNvSpPr/>
          <p:nvPr/>
        </p:nvSpPr>
        <p:spPr>
          <a:xfrm flipH="1">
            <a:off x="8458200" y="2264000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1066800" y="2140803"/>
            <a:ext cx="7315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مرزی پارامتری که قادر است تحت تأثیر نیروهای داخلی و خارجی به سمت 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ویژگی مطلوب در تصویر (معمولا لبه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/>
              </a:rPr>
              <a:t>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ها) حرکت کند.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5</a:t>
            </a:fld>
            <a:endParaRPr kumimoji="0" lang="en-US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066800" y="1524000"/>
            <a:ext cx="7543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تعریف</a:t>
            </a:r>
            <a:endParaRPr kumimoji="0" lang="fa-IR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0" name="Chevron 19"/>
          <p:cNvSpPr/>
          <p:nvPr/>
        </p:nvSpPr>
        <p:spPr>
          <a:xfrm flipH="1">
            <a:off x="8686800" y="1676400"/>
            <a:ext cx="152400" cy="228600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3003073"/>
            <a:ext cx="2133600" cy="1264127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3048000"/>
            <a:ext cx="1999218" cy="1235889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3048000"/>
            <a:ext cx="2133600" cy="1219200"/>
          </a:xfrm>
          <a:prstGeom prst="rect">
            <a:avLst/>
          </a:prstGeom>
          <a:noFill/>
        </p:spPr>
      </p:pic>
      <p:sp>
        <p:nvSpPr>
          <p:cNvPr id="24" name="Notched Right Arrow 23"/>
          <p:cNvSpPr/>
          <p:nvPr/>
        </p:nvSpPr>
        <p:spPr>
          <a:xfrm flipH="1">
            <a:off x="8458200" y="5312000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4876800" y="5188803"/>
            <a:ext cx="350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معادله 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اویلر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410200" y="4572000"/>
            <a:ext cx="3200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تابعی انرژی</a:t>
            </a:r>
            <a:endParaRPr kumimoji="0" lang="fa-IR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7" name="Chevron 26"/>
          <p:cNvSpPr/>
          <p:nvPr/>
        </p:nvSpPr>
        <p:spPr>
          <a:xfrm flipH="1">
            <a:off x="8686800" y="4724400"/>
            <a:ext cx="152400" cy="228600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Notched Right Arrow 27"/>
          <p:cNvSpPr/>
          <p:nvPr/>
        </p:nvSpPr>
        <p:spPr>
          <a:xfrm flipH="1">
            <a:off x="8458200" y="5819218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4876800" y="5696021"/>
            <a:ext cx="350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معادله تعادل نیروها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32" name="Notched Right Arrow 31"/>
          <p:cNvSpPr/>
          <p:nvPr/>
        </p:nvSpPr>
        <p:spPr>
          <a:xfrm flipH="1">
            <a:off x="8458200" y="6290932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4876800" y="6167735"/>
            <a:ext cx="350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گرادیان نزولی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7143" y="4572000"/>
            <a:ext cx="411065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5250873"/>
            <a:ext cx="2743200" cy="31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3000" y="6186875"/>
            <a:ext cx="3352800" cy="36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38400" y="5683494"/>
            <a:ext cx="1371600" cy="33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5715000"/>
            <a:ext cx="1481137" cy="3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مرز فعال پارامتری (ادامه)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6</a:t>
            </a:fld>
            <a:endParaRPr kumimoji="0" lang="en-US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24" name="Notched Right Arrow 23"/>
          <p:cNvSpPr/>
          <p:nvPr/>
        </p:nvSpPr>
        <p:spPr>
          <a:xfrm flipH="1">
            <a:off x="8458200" y="2187800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4876800" y="2064603"/>
            <a:ext cx="350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دامنه جذب محدود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066800" y="1447800"/>
            <a:ext cx="7543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مشکلات</a:t>
            </a:r>
            <a:endParaRPr kumimoji="0" lang="fa-IR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7" name="Chevron 26"/>
          <p:cNvSpPr/>
          <p:nvPr/>
        </p:nvSpPr>
        <p:spPr>
          <a:xfrm flipH="1">
            <a:off x="8686800" y="1600200"/>
            <a:ext cx="152400" cy="228600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Notched Right Arrow 27"/>
          <p:cNvSpPr/>
          <p:nvPr/>
        </p:nvSpPr>
        <p:spPr>
          <a:xfrm flipH="1">
            <a:off x="8458200" y="2773956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4876800" y="2650759"/>
            <a:ext cx="350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دشواری در بازسازی فرورفتگی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/>
              </a:rPr>
              <a:t>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ها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30" name="Notched Right Arrow 29"/>
          <p:cNvSpPr/>
          <p:nvPr/>
        </p:nvSpPr>
        <p:spPr>
          <a:xfrm flipH="1">
            <a:off x="8453230" y="3326335"/>
            <a:ext cx="23357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1066800" y="3203138"/>
            <a:ext cx="7315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دشواری در استخراج مرزهای ضعیف خصوصا وقتی در نزدیکی مرزی قویتر باشند.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32" name="Notched Right Arrow 31"/>
          <p:cNvSpPr/>
          <p:nvPr/>
        </p:nvSpPr>
        <p:spPr>
          <a:xfrm flipH="1">
            <a:off x="8458200" y="4233532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4876800" y="4110335"/>
            <a:ext cx="350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...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مرز فعال خودنسبی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7</a:t>
            </a:fld>
            <a:endParaRPr kumimoji="0" lang="en-US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24" name="Notched Right Arrow 23"/>
          <p:cNvSpPr/>
          <p:nvPr/>
        </p:nvSpPr>
        <p:spPr>
          <a:xfrm flipH="1">
            <a:off x="8458200" y="2187800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066800" y="2064603"/>
            <a:ext cx="7315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ارائه یک مرز فعال جدید فاقد اشکالات متداول در سایر روش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/>
              </a:rPr>
              <a:t>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ها، مناسب برای 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ناحیه بندی تصاویر پزشکی 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و مقاوم در برابر نویز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066800" y="1447800"/>
            <a:ext cx="7543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هدف</a:t>
            </a:r>
            <a:endParaRPr kumimoji="0" lang="fa-IR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7" name="Chevron 26"/>
          <p:cNvSpPr/>
          <p:nvPr/>
        </p:nvSpPr>
        <p:spPr>
          <a:xfrm flipH="1">
            <a:off x="8686800" y="1600200"/>
            <a:ext cx="152400" cy="228600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Notched Right Arrow 29"/>
          <p:cNvSpPr/>
          <p:nvPr/>
        </p:nvSpPr>
        <p:spPr>
          <a:xfrm flipH="1">
            <a:off x="8453230" y="3859735"/>
            <a:ext cx="23357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1066800" y="3736538"/>
            <a:ext cx="7315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ترکیب سیستم نگاشت خودنسبی و تبدیل موجک به منظور تولید یک میدان نیروی خارجی مناسب برای مرزهای فعال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066800" y="3124200"/>
            <a:ext cx="7543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روش پیشنهادی</a:t>
            </a:r>
            <a:endParaRPr kumimoji="0" lang="fa-IR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17" name="Chevron 16"/>
          <p:cNvSpPr/>
          <p:nvPr/>
        </p:nvSpPr>
        <p:spPr>
          <a:xfrm flipH="1">
            <a:off x="8686800" y="3276600"/>
            <a:ext cx="152400" cy="228600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4400" dirty="0" smtClean="0">
                <a:cs typeface="B Nazanin" pitchFamily="2" charset="-78"/>
              </a:rPr>
              <a:t>مرز فعال خودنسبی (ادامه)</a:t>
            </a:r>
            <a:r>
              <a:rPr lang="fa-IR" sz="4000" dirty="0" smtClean="0">
                <a:cs typeface="B Nazanin" pitchFamily="2" charset="-78"/>
              </a:rPr>
              <a:t> - </a:t>
            </a:r>
            <a:r>
              <a:rPr lang="fa-IR" sz="3100" dirty="0" smtClean="0">
                <a:cs typeface="B Nazanin" pitchFamily="2" charset="-78"/>
              </a:rPr>
              <a:t>سیستم نگاشت خودنسبی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8</a:t>
            </a:fld>
            <a:endParaRPr kumimoji="0" lang="en-US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24" name="Notched Right Arrow 23"/>
          <p:cNvSpPr/>
          <p:nvPr/>
        </p:nvSpPr>
        <p:spPr>
          <a:xfrm flipH="1">
            <a:off x="8458200" y="2187800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791200" y="2064603"/>
            <a:ext cx="2590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کدگذاری تصاویر فراکتالی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066800" y="1447800"/>
            <a:ext cx="7543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کاربردهای</a:t>
            </a:r>
            <a:r>
              <a:rPr kumimoji="0" lang="fa-IR" sz="2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 متداول </a:t>
            </a:r>
            <a:endParaRPr kumimoji="0" lang="fa-IR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7" name="Chevron 26"/>
          <p:cNvSpPr/>
          <p:nvPr/>
        </p:nvSpPr>
        <p:spPr>
          <a:xfrm flipH="1">
            <a:off x="8686800" y="1600200"/>
            <a:ext cx="152400" cy="228600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048000" y="3200400"/>
            <a:ext cx="5562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نگاشت</a:t>
            </a:r>
            <a:r>
              <a:rPr kumimoji="0" lang="fa-IR" sz="2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 خودنسبی</a:t>
            </a:r>
            <a:endParaRPr kumimoji="0" lang="fa-IR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17" name="Chevron 16"/>
          <p:cNvSpPr/>
          <p:nvPr/>
        </p:nvSpPr>
        <p:spPr>
          <a:xfrm flipH="1">
            <a:off x="8686800" y="3352800"/>
            <a:ext cx="152400" cy="228600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370428"/>
            <a:ext cx="1828800" cy="190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4953000"/>
            <a:ext cx="1828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Notched Right Arrow 17"/>
          <p:cNvSpPr/>
          <p:nvPr/>
        </p:nvSpPr>
        <p:spPr>
          <a:xfrm flipH="1">
            <a:off x="8458200" y="26377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715000" y="2514600"/>
            <a:ext cx="2667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ناحیه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/>
              </a:rPr>
              <a:t>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بندی تصاویر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0" name="Notched Right Arrow 19"/>
          <p:cNvSpPr/>
          <p:nvPr/>
        </p:nvSpPr>
        <p:spPr>
          <a:xfrm flipH="1">
            <a:off x="5334000" y="21805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895600" y="2057400"/>
            <a:ext cx="2362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تشخیص لبه 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3" name="Notched Right Arrow 22"/>
          <p:cNvSpPr/>
          <p:nvPr/>
        </p:nvSpPr>
        <p:spPr>
          <a:xfrm flipH="1">
            <a:off x="5334000" y="26377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2743200" y="2514600"/>
            <a:ext cx="2514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استخراج مرز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3429000"/>
            <a:ext cx="4090992" cy="33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" name="Straight Arrow Connector 28"/>
          <p:cNvCxnSpPr>
            <a:stCxn id="2053" idx="2"/>
          </p:cNvCxnSpPr>
          <p:nvPr/>
        </p:nvCxnSpPr>
        <p:spPr>
          <a:xfrm rot="5400000">
            <a:off x="2927748" y="3734950"/>
            <a:ext cx="228600" cy="2928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2" name="Cloud 31"/>
          <p:cNvSpPr/>
          <p:nvPr/>
        </p:nvSpPr>
        <p:spPr>
          <a:xfrm>
            <a:off x="2438400" y="3919498"/>
            <a:ext cx="1219200" cy="685800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Nazanin" pitchFamily="2" charset="-78"/>
              </a:rPr>
              <a:t>مرکز ناحیه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962400" y="3767098"/>
            <a:ext cx="240504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9" name="Cloud 38"/>
          <p:cNvSpPr/>
          <p:nvPr/>
        </p:nvSpPr>
        <p:spPr>
          <a:xfrm>
            <a:off x="3581400" y="3919498"/>
            <a:ext cx="1371600" cy="685800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Nazanin" pitchFamily="2" charset="-78"/>
              </a:rPr>
              <a:t>مرکز ناحیه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1" y="3810000"/>
            <a:ext cx="1219200" cy="3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Cloud 40"/>
          <p:cNvSpPr/>
          <p:nvPr/>
        </p:nvSpPr>
        <p:spPr>
          <a:xfrm>
            <a:off x="6934200" y="3886200"/>
            <a:ext cx="1219200" cy="685800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Nazanin" pitchFamily="2" charset="-78"/>
              </a:rPr>
              <a:t>بردار جابجایی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705600" y="42672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46066" y="4180411"/>
            <a:ext cx="878534" cy="33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5368551"/>
            <a:ext cx="3659982" cy="727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3048000" y="4800600"/>
            <a:ext cx="5562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28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استخراج سیستم </a:t>
            </a:r>
            <a:r>
              <a:rPr kumimoji="0" lang="fa-I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نگاشت خودنسبی</a:t>
            </a:r>
            <a:endParaRPr kumimoji="0" lang="fa-IR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49" name="Chevron 48"/>
          <p:cNvSpPr/>
          <p:nvPr/>
        </p:nvSpPr>
        <p:spPr>
          <a:xfrm flipH="1">
            <a:off x="8686800" y="4953000"/>
            <a:ext cx="152400" cy="228600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Notched Right Arrow 49"/>
          <p:cNvSpPr/>
          <p:nvPr/>
        </p:nvSpPr>
        <p:spPr>
          <a:xfrm flipH="1">
            <a:off x="8458200" y="5536135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5791200" y="5412938"/>
            <a:ext cx="2590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تخصیص ناحیه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52" name="Notched Right Arrow 51"/>
          <p:cNvSpPr/>
          <p:nvPr/>
        </p:nvSpPr>
        <p:spPr>
          <a:xfrm flipH="1">
            <a:off x="8458200" y="5986132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5715000" y="5862935"/>
            <a:ext cx="2667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الگوریتم تطبیق ناحیه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مرز فعال خودنسبی (ادامه) - </a:t>
            </a:r>
            <a:r>
              <a:rPr lang="fa-IR" sz="3200" dirty="0" smtClean="0">
                <a:cs typeface="B Nazanin" pitchFamily="2" charset="-78"/>
              </a:rPr>
              <a:t>مراحل مختلف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1705" y="3048000"/>
            <a:ext cx="7978799" cy="358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Notched Right Arrow 36"/>
          <p:cNvSpPr/>
          <p:nvPr/>
        </p:nvSpPr>
        <p:spPr>
          <a:xfrm flipH="1">
            <a:off x="8458200" y="1578200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5791200" y="1455003"/>
            <a:ext cx="2590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نرم نمودن تصویر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43" name="Notched Right Arrow 42"/>
          <p:cNvSpPr/>
          <p:nvPr/>
        </p:nvSpPr>
        <p:spPr>
          <a:xfrm flipH="1">
            <a:off x="8458200" y="20281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5715000" y="1905000"/>
            <a:ext cx="2667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محاسبه ضرایب موجک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45" name="Notched Right Arrow 44"/>
          <p:cNvSpPr/>
          <p:nvPr/>
        </p:nvSpPr>
        <p:spPr>
          <a:xfrm flipH="1">
            <a:off x="4800600" y="15709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990600" y="1447800"/>
            <a:ext cx="3733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زیرنیروهای خودنسبی در هر مقیاس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47" name="Notched Right Arrow 46"/>
          <p:cNvSpPr/>
          <p:nvPr/>
        </p:nvSpPr>
        <p:spPr>
          <a:xfrm flipH="1">
            <a:off x="4800600" y="20281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990600" y="1905000"/>
            <a:ext cx="3733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ترکیب زیرنیروها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55" name="Notched Right Arrow 54"/>
          <p:cNvSpPr/>
          <p:nvPr/>
        </p:nvSpPr>
        <p:spPr>
          <a:xfrm flipH="1">
            <a:off x="8458200" y="2480932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5105400" y="2357735"/>
            <a:ext cx="3276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نگاشت خودنسبی در هر مقیاس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57" name="Notched Right Arrow 56"/>
          <p:cNvSpPr/>
          <p:nvPr/>
        </p:nvSpPr>
        <p:spPr>
          <a:xfrm flipH="1">
            <a:off x="4800600" y="2480932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990600" y="2357735"/>
            <a:ext cx="3733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تکامل 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مرز فعال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9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 dirty="0" smtClean="0"/>
        </a:defPPr>
      </a:lstStyle>
      <a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2162</TotalTime>
  <Words>1183</Words>
  <Application>Microsoft Office PowerPoint</Application>
  <PresentationFormat>On-screen Show (4:3)</PresentationFormat>
  <Paragraphs>262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Solstice</vt:lpstr>
      <vt:lpstr>Slide 1</vt:lpstr>
      <vt:lpstr>بهبود مرز فعال خودنسبی در ناحیه‌بندی تصاویر پزشکی</vt:lpstr>
      <vt:lpstr>ناحیه‌بندی تصاویر پزشکی</vt:lpstr>
      <vt:lpstr>ناحیه‌بندی تصاویر پزشکی (ادامه)</vt:lpstr>
      <vt:lpstr>مرز فعال پارامتری</vt:lpstr>
      <vt:lpstr>مرز فعال پارامتری (ادامه)</vt:lpstr>
      <vt:lpstr>مرز فعال خودنسبی</vt:lpstr>
      <vt:lpstr>مرز فعال خودنسبی (ادامه) - سیستم نگاشت خودنسبی</vt:lpstr>
      <vt:lpstr>مرز فعال خودنسبی (ادامه) - مراحل مختلف</vt:lpstr>
      <vt:lpstr>مرز فعال خودنسبی (ادامه) - محاسبه ضرایب موجک</vt:lpstr>
      <vt:lpstr>مرز فعال خودنسبی (ادامه) - نگاشت‌های خودنسبی</vt:lpstr>
      <vt:lpstr>مرز فعال خودنسبی (ادامه) - زیرنیروها</vt:lpstr>
      <vt:lpstr>مرز فعال خودنسبی (ادامه) - ترکیب زیرنیروها</vt:lpstr>
      <vt:lpstr>مرز فعال خودنسبی (ادامه) - تکامل مرز فعال</vt:lpstr>
      <vt:lpstr>مرز فعال خودنسبی (ادامه) - پیاده‌سازی پویا</vt:lpstr>
      <vt:lpstr>مرز فعال خودنسبی (ادامه) - پیاده‌سازی بهینه</vt:lpstr>
      <vt:lpstr>نتایج تجربی</vt:lpstr>
      <vt:lpstr>نتایج تجربی (ادامه) - تصاویر مصنوعی</vt:lpstr>
      <vt:lpstr>نتایج تجربی (ادامه) - تصاویر مصنوعی</vt:lpstr>
      <vt:lpstr>نتایج تجربی (ادامه) - تصاویر مصنوعی</vt:lpstr>
      <vt:lpstr>نتایج تجربی (ادامه) - تصاویر مصنوعی</vt:lpstr>
      <vt:lpstr>نتایج تجربی (ادامه) - تصاویر مصنوعی</vt:lpstr>
      <vt:lpstr>نتایج تجربی (ادامه) - تصاویر پزشکی</vt:lpstr>
      <vt:lpstr>نتایج تجربی (ادامه) - تصاویر پزشکی</vt:lpstr>
      <vt:lpstr>نتایج تجربی (ادامه) - تصاویر پزشکی</vt:lpstr>
      <vt:lpstr>بررسی پایداری مرز فعال خودنسبی در برابر نویز و اهمیت آن در ناحیه‌بندی تصاویر پزشکی</vt:lpstr>
      <vt:lpstr>پایداری در برابر نویز</vt:lpstr>
      <vt:lpstr>پایداری در برابر نویز (ادامه)</vt:lpstr>
      <vt:lpstr>پایداری در برابر نویز (ادامه)</vt:lpstr>
      <vt:lpstr>پایداری در برابر نویز (ادامه)</vt:lpstr>
      <vt:lpstr>پایداری در برابر نویز (ادامه)</vt:lpstr>
      <vt:lpstr>نتایج تجربی - تصاویر مصنوعی</vt:lpstr>
      <vt:lpstr>نتایج تجربی (ادامه) - تصاویر مصنوعی</vt:lpstr>
      <vt:lpstr>نتایج تجربی (ادامه) - تصاویر مصنوعی</vt:lpstr>
      <vt:lpstr>نتایج تجربی (ادامه) - تصاویر پزشکی</vt:lpstr>
      <vt:lpstr>نتایج تجربی (ادامه) - تصاویر پزشکی</vt:lpstr>
      <vt:lpstr>نتایج تجربی (ادامه)</vt:lpstr>
      <vt:lpstr>نتایج تجربی (ادامه)</vt:lpstr>
      <vt:lpstr>Slide 39</vt:lpstr>
    </vt:vector>
  </TitlesOfParts>
  <Company>Ya Mahdi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Saadatmand</dc:creator>
  <cp:lastModifiedBy>Saadatmand</cp:lastModifiedBy>
  <cp:revision>222</cp:revision>
  <dcterms:created xsi:type="dcterms:W3CDTF">2008-11-25T19:34:25Z</dcterms:created>
  <dcterms:modified xsi:type="dcterms:W3CDTF">2009-03-10T16:22:20Z</dcterms:modified>
</cp:coreProperties>
</file>